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8"/>
  </p:notesMasterIdLst>
  <p:sldIdLst>
    <p:sldId id="275" r:id="rId2"/>
    <p:sldId id="308" r:id="rId3"/>
    <p:sldId id="293" r:id="rId4"/>
    <p:sldId id="295" r:id="rId5"/>
    <p:sldId id="305" r:id="rId6"/>
    <p:sldId id="284" r:id="rId7"/>
    <p:sldId id="287" r:id="rId8"/>
    <p:sldId id="315" r:id="rId9"/>
    <p:sldId id="288" r:id="rId10"/>
    <p:sldId id="296" r:id="rId11"/>
    <p:sldId id="289" r:id="rId12"/>
    <p:sldId id="316" r:id="rId13"/>
    <p:sldId id="307" r:id="rId14"/>
    <p:sldId id="260" r:id="rId15"/>
    <p:sldId id="310" r:id="rId16"/>
    <p:sldId id="301" r:id="rId17"/>
    <p:sldId id="297" r:id="rId18"/>
    <p:sldId id="311" r:id="rId19"/>
    <p:sldId id="317" r:id="rId20"/>
    <p:sldId id="312" r:id="rId21"/>
    <p:sldId id="303" r:id="rId22"/>
    <p:sldId id="306" r:id="rId23"/>
    <p:sldId id="271" r:id="rId24"/>
    <p:sldId id="270" r:id="rId25"/>
    <p:sldId id="292" r:id="rId26"/>
    <p:sldId id="29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249341-2D91-4354-AC34-C843CEE148BA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</dgm:pt>
    <dgm:pt modelId="{03E02342-D097-4184-952D-3AC2DA06BC8C}">
      <dgm:prSet phldrT="[Text]"/>
      <dgm:spPr/>
      <dgm:t>
        <a:bodyPr/>
        <a:lstStyle/>
        <a:p>
          <a:r>
            <a:rPr lang="en-US" dirty="0" smtClean="0"/>
            <a:t>University administrators and faculty</a:t>
          </a:r>
          <a:endParaRPr lang="en-US" dirty="0"/>
        </a:p>
      </dgm:t>
    </dgm:pt>
    <dgm:pt modelId="{8285603C-B5DB-41E7-902C-A3259CABF672}" type="parTrans" cxnId="{3803C127-10BD-41B0-AC04-506AFC32A0D7}">
      <dgm:prSet/>
      <dgm:spPr/>
      <dgm:t>
        <a:bodyPr/>
        <a:lstStyle/>
        <a:p>
          <a:endParaRPr lang="en-US"/>
        </a:p>
      </dgm:t>
    </dgm:pt>
    <dgm:pt modelId="{53B0B17A-3804-462A-9481-2F400DAA3AC2}" type="sibTrans" cxnId="{3803C127-10BD-41B0-AC04-506AFC32A0D7}">
      <dgm:prSet/>
      <dgm:spPr/>
      <dgm:t>
        <a:bodyPr/>
        <a:lstStyle/>
        <a:p>
          <a:endParaRPr lang="en-US"/>
        </a:p>
      </dgm:t>
    </dgm:pt>
    <dgm:pt modelId="{A11354BF-E88C-4296-9DAE-6201B4E8D864}">
      <dgm:prSet phldrT="[Text]"/>
      <dgm:spPr/>
      <dgm:t>
        <a:bodyPr/>
        <a:lstStyle/>
        <a:p>
          <a:r>
            <a:rPr lang="en-US" dirty="0" err="1" smtClean="0"/>
            <a:t>Preservice</a:t>
          </a:r>
          <a:r>
            <a:rPr lang="en-US" dirty="0" smtClean="0"/>
            <a:t> Teachers</a:t>
          </a:r>
          <a:endParaRPr lang="en-US" dirty="0"/>
        </a:p>
      </dgm:t>
    </dgm:pt>
    <dgm:pt modelId="{8B0D6DA6-DF9C-4B69-874C-173017923EC6}" type="parTrans" cxnId="{E23740DE-D24B-4A1C-AEC5-5F4FEB741A19}">
      <dgm:prSet/>
      <dgm:spPr/>
      <dgm:t>
        <a:bodyPr/>
        <a:lstStyle/>
        <a:p>
          <a:endParaRPr lang="en-US"/>
        </a:p>
      </dgm:t>
    </dgm:pt>
    <dgm:pt modelId="{188FF32F-4D64-44F6-A85B-BFB62E8D1773}" type="sibTrans" cxnId="{E23740DE-D24B-4A1C-AEC5-5F4FEB741A19}">
      <dgm:prSet/>
      <dgm:spPr/>
      <dgm:t>
        <a:bodyPr/>
        <a:lstStyle/>
        <a:p>
          <a:endParaRPr lang="en-US"/>
        </a:p>
      </dgm:t>
    </dgm:pt>
    <dgm:pt modelId="{D6A7E61F-0F39-4C77-978B-1363E577B545}">
      <dgm:prSet phldrT="[Text]"/>
      <dgm:spPr/>
      <dgm:t>
        <a:bodyPr/>
        <a:lstStyle/>
        <a:p>
          <a:r>
            <a:rPr lang="en-US" dirty="0" smtClean="0"/>
            <a:t>K-12 students</a:t>
          </a:r>
          <a:endParaRPr lang="en-US" dirty="0"/>
        </a:p>
      </dgm:t>
    </dgm:pt>
    <dgm:pt modelId="{2D74FC80-F68F-4C61-8214-DCDFE1251560}" type="parTrans" cxnId="{8348AF67-50CE-408B-B8B0-47C82D36C5B1}">
      <dgm:prSet/>
      <dgm:spPr/>
      <dgm:t>
        <a:bodyPr/>
        <a:lstStyle/>
        <a:p>
          <a:endParaRPr lang="en-US"/>
        </a:p>
      </dgm:t>
    </dgm:pt>
    <dgm:pt modelId="{CD5FBFB7-824B-4012-8A20-958EC53126A1}" type="sibTrans" cxnId="{8348AF67-50CE-408B-B8B0-47C82D36C5B1}">
      <dgm:prSet/>
      <dgm:spPr/>
      <dgm:t>
        <a:bodyPr/>
        <a:lstStyle/>
        <a:p>
          <a:endParaRPr lang="en-US"/>
        </a:p>
      </dgm:t>
    </dgm:pt>
    <dgm:pt modelId="{1D798BF6-F9C9-4158-BF94-014C182CEEEE}" type="pres">
      <dgm:prSet presAssocID="{CD249341-2D91-4354-AC34-C843CEE148BA}" presName="Name0" presStyleCnt="0">
        <dgm:presLayoutVars>
          <dgm:dir/>
          <dgm:animLvl val="lvl"/>
          <dgm:resizeHandles val="exact"/>
        </dgm:presLayoutVars>
      </dgm:prSet>
      <dgm:spPr/>
    </dgm:pt>
    <dgm:pt modelId="{C94FA831-BCDA-4639-A209-3D2F14364508}" type="pres">
      <dgm:prSet presAssocID="{03E02342-D097-4184-952D-3AC2DA06BC8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E077A8-DD75-413B-826F-816E96DBB0FB}" type="pres">
      <dgm:prSet presAssocID="{53B0B17A-3804-462A-9481-2F400DAA3AC2}" presName="parTxOnlySpace" presStyleCnt="0"/>
      <dgm:spPr/>
    </dgm:pt>
    <dgm:pt modelId="{F36A211B-361A-4655-95AA-C6F82E6F53FA}" type="pres">
      <dgm:prSet presAssocID="{A11354BF-E88C-4296-9DAE-6201B4E8D86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9D31E0-F950-4F6D-A85B-5481C47D9B11}" type="pres">
      <dgm:prSet presAssocID="{188FF32F-4D64-44F6-A85B-BFB62E8D1773}" presName="parTxOnlySpace" presStyleCnt="0"/>
      <dgm:spPr/>
    </dgm:pt>
    <dgm:pt modelId="{85FC943C-281A-4297-8146-49F1A7A58F72}" type="pres">
      <dgm:prSet presAssocID="{D6A7E61F-0F39-4C77-978B-1363E577B545}" presName="parTxOnly" presStyleLbl="node1" presStyleIdx="2" presStyleCnt="3" custLinFactNeighborX="20247" custLinFactNeighborY="-25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03C127-10BD-41B0-AC04-506AFC32A0D7}" srcId="{CD249341-2D91-4354-AC34-C843CEE148BA}" destId="{03E02342-D097-4184-952D-3AC2DA06BC8C}" srcOrd="0" destOrd="0" parTransId="{8285603C-B5DB-41E7-902C-A3259CABF672}" sibTransId="{53B0B17A-3804-462A-9481-2F400DAA3AC2}"/>
    <dgm:cxn modelId="{FFA43F76-7FFD-4B32-A79F-A5F48C60F9E8}" type="presOf" srcId="{CD249341-2D91-4354-AC34-C843CEE148BA}" destId="{1D798BF6-F9C9-4158-BF94-014C182CEEEE}" srcOrd="0" destOrd="0" presId="urn:microsoft.com/office/officeart/2005/8/layout/chevron1"/>
    <dgm:cxn modelId="{FD3A22A9-CE7E-4847-AEF0-BFE55926BCCB}" type="presOf" srcId="{A11354BF-E88C-4296-9DAE-6201B4E8D864}" destId="{F36A211B-361A-4655-95AA-C6F82E6F53FA}" srcOrd="0" destOrd="0" presId="urn:microsoft.com/office/officeart/2005/8/layout/chevron1"/>
    <dgm:cxn modelId="{D088796E-BD34-4E50-8BB4-C6B441369AD3}" type="presOf" srcId="{D6A7E61F-0F39-4C77-978B-1363E577B545}" destId="{85FC943C-281A-4297-8146-49F1A7A58F72}" srcOrd="0" destOrd="0" presId="urn:microsoft.com/office/officeart/2005/8/layout/chevron1"/>
    <dgm:cxn modelId="{8348AF67-50CE-408B-B8B0-47C82D36C5B1}" srcId="{CD249341-2D91-4354-AC34-C843CEE148BA}" destId="{D6A7E61F-0F39-4C77-978B-1363E577B545}" srcOrd="2" destOrd="0" parTransId="{2D74FC80-F68F-4C61-8214-DCDFE1251560}" sibTransId="{CD5FBFB7-824B-4012-8A20-958EC53126A1}"/>
    <dgm:cxn modelId="{E23740DE-D24B-4A1C-AEC5-5F4FEB741A19}" srcId="{CD249341-2D91-4354-AC34-C843CEE148BA}" destId="{A11354BF-E88C-4296-9DAE-6201B4E8D864}" srcOrd="1" destOrd="0" parTransId="{8B0D6DA6-DF9C-4B69-874C-173017923EC6}" sibTransId="{188FF32F-4D64-44F6-A85B-BFB62E8D1773}"/>
    <dgm:cxn modelId="{1F99FE47-4F7F-40BF-9873-086059443A1F}" type="presOf" srcId="{03E02342-D097-4184-952D-3AC2DA06BC8C}" destId="{C94FA831-BCDA-4639-A209-3D2F14364508}" srcOrd="0" destOrd="0" presId="urn:microsoft.com/office/officeart/2005/8/layout/chevron1"/>
    <dgm:cxn modelId="{9C6CA83A-2F9D-4201-AD7E-0DFCF2A64DCE}" type="presParOf" srcId="{1D798BF6-F9C9-4158-BF94-014C182CEEEE}" destId="{C94FA831-BCDA-4639-A209-3D2F14364508}" srcOrd="0" destOrd="0" presId="urn:microsoft.com/office/officeart/2005/8/layout/chevron1"/>
    <dgm:cxn modelId="{09CAA158-6ECE-44C1-9C4A-66F8AC0C00F4}" type="presParOf" srcId="{1D798BF6-F9C9-4158-BF94-014C182CEEEE}" destId="{8CE077A8-DD75-413B-826F-816E96DBB0FB}" srcOrd="1" destOrd="0" presId="urn:microsoft.com/office/officeart/2005/8/layout/chevron1"/>
    <dgm:cxn modelId="{57602965-66F8-44C5-8E1E-24A4108B5DCD}" type="presParOf" srcId="{1D798BF6-F9C9-4158-BF94-014C182CEEEE}" destId="{F36A211B-361A-4655-95AA-C6F82E6F53FA}" srcOrd="2" destOrd="0" presId="urn:microsoft.com/office/officeart/2005/8/layout/chevron1"/>
    <dgm:cxn modelId="{8D51B44D-B706-42A9-9F8A-668BA737465F}" type="presParOf" srcId="{1D798BF6-F9C9-4158-BF94-014C182CEEEE}" destId="{1E9D31E0-F950-4F6D-A85B-5481C47D9B11}" srcOrd="3" destOrd="0" presId="urn:microsoft.com/office/officeart/2005/8/layout/chevron1"/>
    <dgm:cxn modelId="{0B2E3A80-E605-4F56-AA31-AE573309EAFA}" type="presParOf" srcId="{1D798BF6-F9C9-4158-BF94-014C182CEEEE}" destId="{85FC943C-281A-4297-8146-49F1A7A58F7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5261C9-C035-4CA2-BC9F-107C3B620D34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8EEC4BC-6954-4ED5-88D3-E50B34FA1617}">
      <dgm:prSet phldrT="[Text]" custT="1"/>
      <dgm:spPr/>
      <dgm:t>
        <a:bodyPr/>
        <a:lstStyle/>
        <a:p>
          <a:r>
            <a:rPr lang="en-US" sz="2000" b="1" dirty="0" smtClean="0"/>
            <a:t>University </a:t>
          </a:r>
          <a:r>
            <a:rPr lang="en-US" sz="1900" b="1" dirty="0" smtClean="0"/>
            <a:t>Administrators</a:t>
          </a:r>
          <a:r>
            <a:rPr lang="en-US" sz="2000" b="1" dirty="0" smtClean="0"/>
            <a:t> and Faculty</a:t>
          </a:r>
          <a:endParaRPr lang="en-US" sz="2000" b="1" dirty="0"/>
        </a:p>
      </dgm:t>
    </dgm:pt>
    <dgm:pt modelId="{F06C2BF1-EE98-4676-A084-D5FCA298F3C7}" type="parTrans" cxnId="{81792C04-CC83-4477-B3E7-820CF8A73682}">
      <dgm:prSet/>
      <dgm:spPr/>
      <dgm:t>
        <a:bodyPr/>
        <a:lstStyle/>
        <a:p>
          <a:endParaRPr lang="en-US"/>
        </a:p>
      </dgm:t>
    </dgm:pt>
    <dgm:pt modelId="{F3E1B09A-5F1D-45AE-A2A1-1FC9DD63D34E}" type="sibTrans" cxnId="{81792C04-CC83-4477-B3E7-820CF8A73682}">
      <dgm:prSet/>
      <dgm:spPr/>
      <dgm:t>
        <a:bodyPr/>
        <a:lstStyle/>
        <a:p>
          <a:endParaRPr lang="en-US"/>
        </a:p>
      </dgm:t>
    </dgm:pt>
    <dgm:pt modelId="{6FFC9FBF-D58C-4B3B-9050-F44CE70413E0}">
      <dgm:prSet phldrT="[Text]" custT="1"/>
      <dgm:spPr/>
      <dgm:t>
        <a:bodyPr/>
        <a:lstStyle/>
        <a:p>
          <a:r>
            <a:rPr lang="en-US" sz="2800" b="1" dirty="0" smtClean="0"/>
            <a:t>What should university administrators and faculty do to prepare future digital teachers? </a:t>
          </a:r>
          <a:endParaRPr lang="en-US" sz="2800" b="1" dirty="0"/>
        </a:p>
      </dgm:t>
    </dgm:pt>
    <dgm:pt modelId="{B26954DC-6516-4CD1-981A-B607E613DF26}" type="parTrans" cxnId="{CA43ACD9-1134-4659-B0DD-4E5E0B5BF453}">
      <dgm:prSet/>
      <dgm:spPr/>
      <dgm:t>
        <a:bodyPr/>
        <a:lstStyle/>
        <a:p>
          <a:endParaRPr lang="en-US"/>
        </a:p>
      </dgm:t>
    </dgm:pt>
    <dgm:pt modelId="{3915D174-0CE1-4C36-A5B6-1A6273E44060}" type="sibTrans" cxnId="{CA43ACD9-1134-4659-B0DD-4E5E0B5BF453}">
      <dgm:prSet/>
      <dgm:spPr/>
      <dgm:t>
        <a:bodyPr/>
        <a:lstStyle/>
        <a:p>
          <a:endParaRPr lang="en-US"/>
        </a:p>
      </dgm:t>
    </dgm:pt>
    <dgm:pt modelId="{9AB5B4AE-63EC-4115-BB74-9679F87918F8}">
      <dgm:prSet phldrT="[Text]" custT="1"/>
      <dgm:spPr/>
      <dgm:t>
        <a:bodyPr/>
        <a:lstStyle/>
        <a:p>
          <a:r>
            <a:rPr lang="en-US" sz="2400" b="1" dirty="0" smtClean="0"/>
            <a:t>Preservice Teachers</a:t>
          </a:r>
          <a:endParaRPr lang="en-US" sz="2400" b="1" dirty="0"/>
        </a:p>
      </dgm:t>
    </dgm:pt>
    <dgm:pt modelId="{16A5CA45-D01C-4D56-9ADE-DE4662B23420}" type="parTrans" cxnId="{84073CE6-8A8F-47CF-9F4C-167FCF9CAD11}">
      <dgm:prSet/>
      <dgm:spPr/>
      <dgm:t>
        <a:bodyPr/>
        <a:lstStyle/>
        <a:p>
          <a:endParaRPr lang="en-US"/>
        </a:p>
      </dgm:t>
    </dgm:pt>
    <dgm:pt modelId="{104A08CF-E6DB-4C60-9539-FFCD1E7E6F1A}" type="sibTrans" cxnId="{84073CE6-8A8F-47CF-9F4C-167FCF9CAD11}">
      <dgm:prSet/>
      <dgm:spPr/>
      <dgm:t>
        <a:bodyPr/>
        <a:lstStyle/>
        <a:p>
          <a:endParaRPr lang="en-US"/>
        </a:p>
      </dgm:t>
    </dgm:pt>
    <dgm:pt modelId="{A899F59F-21B2-4705-A26E-D1837AE73C7B}">
      <dgm:prSet phldrT="[Text]" custT="1"/>
      <dgm:spPr/>
      <dgm:t>
        <a:bodyPr/>
        <a:lstStyle/>
        <a:p>
          <a:r>
            <a:rPr lang="en-US" sz="2800" b="1" dirty="0" smtClean="0"/>
            <a:t>What should pre-service teachers know and be able to do as a result of their participation in a Digital Teacher Preparation Program? </a:t>
          </a:r>
          <a:endParaRPr lang="en-US" sz="2800" b="1" dirty="0"/>
        </a:p>
      </dgm:t>
    </dgm:pt>
    <dgm:pt modelId="{CF1895CE-154F-44CF-9386-5A305D2B4E0A}" type="parTrans" cxnId="{B1F924CB-A5BF-400D-913A-5D69D4B9B880}">
      <dgm:prSet/>
      <dgm:spPr/>
      <dgm:t>
        <a:bodyPr/>
        <a:lstStyle/>
        <a:p>
          <a:endParaRPr lang="en-US"/>
        </a:p>
      </dgm:t>
    </dgm:pt>
    <dgm:pt modelId="{08977ACA-3614-42D5-857C-31567662B914}" type="sibTrans" cxnId="{B1F924CB-A5BF-400D-913A-5D69D4B9B880}">
      <dgm:prSet/>
      <dgm:spPr/>
      <dgm:t>
        <a:bodyPr/>
        <a:lstStyle/>
        <a:p>
          <a:endParaRPr lang="en-US"/>
        </a:p>
      </dgm:t>
    </dgm:pt>
    <dgm:pt modelId="{2E38F7BF-8007-424D-9EBD-E65018A9B0A4}">
      <dgm:prSet phldrT="[Text]" custT="1"/>
      <dgm:spPr/>
      <dgm:t>
        <a:bodyPr/>
        <a:lstStyle/>
        <a:p>
          <a:r>
            <a:rPr lang="en-US" sz="2400" b="1" dirty="0" smtClean="0"/>
            <a:t>K-12 Students</a:t>
          </a:r>
          <a:endParaRPr lang="en-US" sz="2400" b="1" dirty="0"/>
        </a:p>
      </dgm:t>
    </dgm:pt>
    <dgm:pt modelId="{0DB28F42-A4AE-4555-82BF-A1CABD6DA382}" type="parTrans" cxnId="{6B679F87-10FA-4AE3-BE63-54F304ED6982}">
      <dgm:prSet/>
      <dgm:spPr/>
      <dgm:t>
        <a:bodyPr/>
        <a:lstStyle/>
        <a:p>
          <a:endParaRPr lang="en-US"/>
        </a:p>
      </dgm:t>
    </dgm:pt>
    <dgm:pt modelId="{52F0B7A3-26A5-48BC-9A58-C24E38600B7A}" type="sibTrans" cxnId="{6B679F87-10FA-4AE3-BE63-54F304ED6982}">
      <dgm:prSet/>
      <dgm:spPr/>
      <dgm:t>
        <a:bodyPr/>
        <a:lstStyle/>
        <a:p>
          <a:endParaRPr lang="en-US"/>
        </a:p>
      </dgm:t>
    </dgm:pt>
    <dgm:pt modelId="{0BFB7844-4C5C-4232-A870-2A4C92AAB410}">
      <dgm:prSet phldrT="[Text]" custT="1"/>
      <dgm:spPr/>
      <dgm:t>
        <a:bodyPr/>
        <a:lstStyle/>
        <a:p>
          <a:r>
            <a:rPr lang="en-US" sz="2800" b="1" dirty="0" smtClean="0"/>
            <a:t>What should K-12 students know and be able to do as a result of being taught by digital teachers?</a:t>
          </a:r>
          <a:endParaRPr lang="en-US" sz="2800" b="1" dirty="0"/>
        </a:p>
      </dgm:t>
    </dgm:pt>
    <dgm:pt modelId="{CB281162-9CFC-4F00-A956-993318C021F0}" type="parTrans" cxnId="{3B3B89F4-A3FF-459C-8FB1-14D1BB467272}">
      <dgm:prSet/>
      <dgm:spPr/>
      <dgm:t>
        <a:bodyPr/>
        <a:lstStyle/>
        <a:p>
          <a:endParaRPr lang="en-US"/>
        </a:p>
      </dgm:t>
    </dgm:pt>
    <dgm:pt modelId="{B71673CB-6385-4E2F-AE66-2D22B77B4AA6}" type="sibTrans" cxnId="{3B3B89F4-A3FF-459C-8FB1-14D1BB467272}">
      <dgm:prSet/>
      <dgm:spPr/>
      <dgm:t>
        <a:bodyPr/>
        <a:lstStyle/>
        <a:p>
          <a:endParaRPr lang="en-US"/>
        </a:p>
      </dgm:t>
    </dgm:pt>
    <dgm:pt modelId="{C533CD05-531C-4DCE-B9F1-31C349F24E42}" type="pres">
      <dgm:prSet presAssocID="{A55261C9-C035-4CA2-BC9F-107C3B620D3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1BFD20-F304-46A3-B285-1D7A5F823A6D}" type="pres">
      <dgm:prSet presAssocID="{38EEC4BC-6954-4ED5-88D3-E50B34FA1617}" presName="composite" presStyleCnt="0"/>
      <dgm:spPr/>
    </dgm:pt>
    <dgm:pt modelId="{077D897B-AC09-411E-BE3E-16C681A5A67B}" type="pres">
      <dgm:prSet presAssocID="{38EEC4BC-6954-4ED5-88D3-E50B34FA1617}" presName="parentText" presStyleLbl="alignNode1" presStyleIdx="0" presStyleCnt="3" custLinFactNeighborX="0" custLinFactNeighborY="3034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EAB545-C982-4DE1-8174-4B35BD8C0DC0}" type="pres">
      <dgm:prSet presAssocID="{38EEC4BC-6954-4ED5-88D3-E50B34FA1617}" presName="descendantText" presStyleLbl="alignAcc1" presStyleIdx="0" presStyleCnt="3" custScaleY="111776" custLinFactNeighborX="-78" custLinFactNeighborY="526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F40BDA-83CB-47D0-AA97-C9B88807C36E}" type="pres">
      <dgm:prSet presAssocID="{F3E1B09A-5F1D-45AE-A2A1-1FC9DD63D34E}" presName="sp" presStyleCnt="0"/>
      <dgm:spPr/>
    </dgm:pt>
    <dgm:pt modelId="{E86C52A3-4A7D-490F-8C09-46EAE923B70C}" type="pres">
      <dgm:prSet presAssocID="{9AB5B4AE-63EC-4115-BB74-9679F87918F8}" presName="composite" presStyleCnt="0"/>
      <dgm:spPr/>
    </dgm:pt>
    <dgm:pt modelId="{7EED449A-CA6C-49AF-A3FB-65137FA7A966}" type="pres">
      <dgm:prSet presAssocID="{9AB5B4AE-63EC-4115-BB74-9679F87918F8}" presName="parentText" presStyleLbl="alignNode1" presStyleIdx="1" presStyleCnt="3" custLinFactNeighborX="0" custLinFactNeighborY="162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C7C9EC-B547-40BE-8380-C8E81ECE8999}" type="pres">
      <dgm:prSet presAssocID="{9AB5B4AE-63EC-4115-BB74-9679F87918F8}" presName="descendantText" presStyleLbl="alignAcc1" presStyleIdx="1" presStyleCnt="3" custScaleY="113822" custLinFactNeighborX="0" custLinFactNeighborY="250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2214BC-DBD7-4A3C-B345-DDE82BA1D3C6}" type="pres">
      <dgm:prSet presAssocID="{104A08CF-E6DB-4C60-9539-FFCD1E7E6F1A}" presName="sp" presStyleCnt="0"/>
      <dgm:spPr/>
    </dgm:pt>
    <dgm:pt modelId="{B1148664-837D-4234-9DF2-0DCDAB34979D}" type="pres">
      <dgm:prSet presAssocID="{2E38F7BF-8007-424D-9EBD-E65018A9B0A4}" presName="composite" presStyleCnt="0"/>
      <dgm:spPr/>
    </dgm:pt>
    <dgm:pt modelId="{76130578-6C83-4FCB-80B3-3885C141203F}" type="pres">
      <dgm:prSet presAssocID="{2E38F7BF-8007-424D-9EBD-E65018A9B0A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DA582-10A0-47BF-881A-B2A047673D30}" type="pres">
      <dgm:prSet presAssocID="{2E38F7BF-8007-424D-9EBD-E65018A9B0A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792C04-CC83-4477-B3E7-820CF8A73682}" srcId="{A55261C9-C035-4CA2-BC9F-107C3B620D34}" destId="{38EEC4BC-6954-4ED5-88D3-E50B34FA1617}" srcOrd="0" destOrd="0" parTransId="{F06C2BF1-EE98-4676-A084-D5FCA298F3C7}" sibTransId="{F3E1B09A-5F1D-45AE-A2A1-1FC9DD63D34E}"/>
    <dgm:cxn modelId="{6B679F87-10FA-4AE3-BE63-54F304ED6982}" srcId="{A55261C9-C035-4CA2-BC9F-107C3B620D34}" destId="{2E38F7BF-8007-424D-9EBD-E65018A9B0A4}" srcOrd="2" destOrd="0" parTransId="{0DB28F42-A4AE-4555-82BF-A1CABD6DA382}" sibTransId="{52F0B7A3-26A5-48BC-9A58-C24E38600B7A}"/>
    <dgm:cxn modelId="{84073CE6-8A8F-47CF-9F4C-167FCF9CAD11}" srcId="{A55261C9-C035-4CA2-BC9F-107C3B620D34}" destId="{9AB5B4AE-63EC-4115-BB74-9679F87918F8}" srcOrd="1" destOrd="0" parTransId="{16A5CA45-D01C-4D56-9ADE-DE4662B23420}" sibTransId="{104A08CF-E6DB-4C60-9539-FFCD1E7E6F1A}"/>
    <dgm:cxn modelId="{A35A875A-5077-40DE-8F5C-6005E4B7B258}" type="presOf" srcId="{0BFB7844-4C5C-4232-A870-2A4C92AAB410}" destId="{201DA582-10A0-47BF-881A-B2A047673D30}" srcOrd="0" destOrd="0" presId="urn:microsoft.com/office/officeart/2005/8/layout/chevron2"/>
    <dgm:cxn modelId="{86F92BDF-2CFD-4C7D-95E1-5892B21DDE21}" type="presOf" srcId="{38EEC4BC-6954-4ED5-88D3-E50B34FA1617}" destId="{077D897B-AC09-411E-BE3E-16C681A5A67B}" srcOrd="0" destOrd="0" presId="urn:microsoft.com/office/officeart/2005/8/layout/chevron2"/>
    <dgm:cxn modelId="{75251068-5B56-47CD-A510-C2ECF134D9BE}" type="presOf" srcId="{A55261C9-C035-4CA2-BC9F-107C3B620D34}" destId="{C533CD05-531C-4DCE-B9F1-31C349F24E42}" srcOrd="0" destOrd="0" presId="urn:microsoft.com/office/officeart/2005/8/layout/chevron2"/>
    <dgm:cxn modelId="{B1F924CB-A5BF-400D-913A-5D69D4B9B880}" srcId="{9AB5B4AE-63EC-4115-BB74-9679F87918F8}" destId="{A899F59F-21B2-4705-A26E-D1837AE73C7B}" srcOrd="0" destOrd="0" parTransId="{CF1895CE-154F-44CF-9386-5A305D2B4E0A}" sibTransId="{08977ACA-3614-42D5-857C-31567662B914}"/>
    <dgm:cxn modelId="{CEB1206F-07B1-4EB9-8E71-146F7AD7F383}" type="presOf" srcId="{A899F59F-21B2-4705-A26E-D1837AE73C7B}" destId="{7CC7C9EC-B547-40BE-8380-C8E81ECE8999}" srcOrd="0" destOrd="0" presId="urn:microsoft.com/office/officeart/2005/8/layout/chevron2"/>
    <dgm:cxn modelId="{CA43ACD9-1134-4659-B0DD-4E5E0B5BF453}" srcId="{38EEC4BC-6954-4ED5-88D3-E50B34FA1617}" destId="{6FFC9FBF-D58C-4B3B-9050-F44CE70413E0}" srcOrd="0" destOrd="0" parTransId="{B26954DC-6516-4CD1-981A-B607E613DF26}" sibTransId="{3915D174-0CE1-4C36-A5B6-1A6273E44060}"/>
    <dgm:cxn modelId="{0CB3D659-BC49-4892-961C-2E6204665FCA}" type="presOf" srcId="{2E38F7BF-8007-424D-9EBD-E65018A9B0A4}" destId="{76130578-6C83-4FCB-80B3-3885C141203F}" srcOrd="0" destOrd="0" presId="urn:microsoft.com/office/officeart/2005/8/layout/chevron2"/>
    <dgm:cxn modelId="{49FA310C-DF86-4DF5-A2A9-883498A2467D}" type="presOf" srcId="{9AB5B4AE-63EC-4115-BB74-9679F87918F8}" destId="{7EED449A-CA6C-49AF-A3FB-65137FA7A966}" srcOrd="0" destOrd="0" presId="urn:microsoft.com/office/officeart/2005/8/layout/chevron2"/>
    <dgm:cxn modelId="{3B3B89F4-A3FF-459C-8FB1-14D1BB467272}" srcId="{2E38F7BF-8007-424D-9EBD-E65018A9B0A4}" destId="{0BFB7844-4C5C-4232-A870-2A4C92AAB410}" srcOrd="0" destOrd="0" parTransId="{CB281162-9CFC-4F00-A956-993318C021F0}" sibTransId="{B71673CB-6385-4E2F-AE66-2D22B77B4AA6}"/>
    <dgm:cxn modelId="{748A1EFA-F820-4947-B364-90E4FF3EEE49}" type="presOf" srcId="{6FFC9FBF-D58C-4B3B-9050-F44CE70413E0}" destId="{40EAB545-C982-4DE1-8174-4B35BD8C0DC0}" srcOrd="0" destOrd="0" presId="urn:microsoft.com/office/officeart/2005/8/layout/chevron2"/>
    <dgm:cxn modelId="{9F71ACF5-F9E1-4E7C-9750-8010254EE7C6}" type="presParOf" srcId="{C533CD05-531C-4DCE-B9F1-31C349F24E42}" destId="{C61BFD20-F304-46A3-B285-1D7A5F823A6D}" srcOrd="0" destOrd="0" presId="urn:microsoft.com/office/officeart/2005/8/layout/chevron2"/>
    <dgm:cxn modelId="{71D093F7-B770-4586-9F6D-C9C300EED6A2}" type="presParOf" srcId="{C61BFD20-F304-46A3-B285-1D7A5F823A6D}" destId="{077D897B-AC09-411E-BE3E-16C681A5A67B}" srcOrd="0" destOrd="0" presId="urn:microsoft.com/office/officeart/2005/8/layout/chevron2"/>
    <dgm:cxn modelId="{E4A457A9-872C-4CDB-9609-8D954086FDE9}" type="presParOf" srcId="{C61BFD20-F304-46A3-B285-1D7A5F823A6D}" destId="{40EAB545-C982-4DE1-8174-4B35BD8C0DC0}" srcOrd="1" destOrd="0" presId="urn:microsoft.com/office/officeart/2005/8/layout/chevron2"/>
    <dgm:cxn modelId="{8719AB31-5F93-4E44-8C22-572980C44132}" type="presParOf" srcId="{C533CD05-531C-4DCE-B9F1-31C349F24E42}" destId="{B0F40BDA-83CB-47D0-AA97-C9B88807C36E}" srcOrd="1" destOrd="0" presId="urn:microsoft.com/office/officeart/2005/8/layout/chevron2"/>
    <dgm:cxn modelId="{FD68BAA2-514A-4E1D-B77E-985E067DCDAF}" type="presParOf" srcId="{C533CD05-531C-4DCE-B9F1-31C349F24E42}" destId="{E86C52A3-4A7D-490F-8C09-46EAE923B70C}" srcOrd="2" destOrd="0" presId="urn:microsoft.com/office/officeart/2005/8/layout/chevron2"/>
    <dgm:cxn modelId="{019F5BDD-0160-4CE7-8E91-FADCB6DEC3D0}" type="presParOf" srcId="{E86C52A3-4A7D-490F-8C09-46EAE923B70C}" destId="{7EED449A-CA6C-49AF-A3FB-65137FA7A966}" srcOrd="0" destOrd="0" presId="urn:microsoft.com/office/officeart/2005/8/layout/chevron2"/>
    <dgm:cxn modelId="{2C6EBF8E-FD77-4E5F-951B-CFA6546805AE}" type="presParOf" srcId="{E86C52A3-4A7D-490F-8C09-46EAE923B70C}" destId="{7CC7C9EC-B547-40BE-8380-C8E81ECE8999}" srcOrd="1" destOrd="0" presId="urn:microsoft.com/office/officeart/2005/8/layout/chevron2"/>
    <dgm:cxn modelId="{3133593B-C0E4-4343-A8D8-5999EF21434B}" type="presParOf" srcId="{C533CD05-531C-4DCE-B9F1-31C349F24E42}" destId="{CB2214BC-DBD7-4A3C-B345-DDE82BA1D3C6}" srcOrd="3" destOrd="0" presId="urn:microsoft.com/office/officeart/2005/8/layout/chevron2"/>
    <dgm:cxn modelId="{32D09CC0-FEB2-4BF4-97EE-A9BA93BAB593}" type="presParOf" srcId="{C533CD05-531C-4DCE-B9F1-31C349F24E42}" destId="{B1148664-837D-4234-9DF2-0DCDAB34979D}" srcOrd="4" destOrd="0" presId="urn:microsoft.com/office/officeart/2005/8/layout/chevron2"/>
    <dgm:cxn modelId="{4C961A82-65BE-4B94-9A62-21AFE9CBD388}" type="presParOf" srcId="{B1148664-837D-4234-9DF2-0DCDAB34979D}" destId="{76130578-6C83-4FCB-80B3-3885C141203F}" srcOrd="0" destOrd="0" presId="urn:microsoft.com/office/officeart/2005/8/layout/chevron2"/>
    <dgm:cxn modelId="{35ACD0AC-DE6F-463E-B02B-9B7DFE332EDF}" type="presParOf" srcId="{B1148664-837D-4234-9DF2-0DCDAB34979D}" destId="{201DA582-10A0-47BF-881A-B2A047673D3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5261C9-C035-4CA2-BC9F-107C3B620D34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8EEC4BC-6954-4ED5-88D3-E50B34FA1617}">
      <dgm:prSet phldrT="[Text]" custT="1"/>
      <dgm:spPr/>
      <dgm:t>
        <a:bodyPr/>
        <a:lstStyle/>
        <a:p>
          <a:r>
            <a:rPr lang="en-US" sz="4400" b="1" dirty="0" smtClean="0"/>
            <a:t>University </a:t>
          </a:r>
          <a:r>
            <a:rPr lang="en-US" sz="4000" b="1" dirty="0" smtClean="0"/>
            <a:t>Administrators</a:t>
          </a:r>
          <a:r>
            <a:rPr lang="en-US" sz="4400" b="1" dirty="0" smtClean="0"/>
            <a:t> and Faculty</a:t>
          </a:r>
          <a:endParaRPr lang="en-US" sz="4400" b="1" dirty="0"/>
        </a:p>
      </dgm:t>
    </dgm:pt>
    <dgm:pt modelId="{F06C2BF1-EE98-4676-A084-D5FCA298F3C7}" type="parTrans" cxnId="{81792C04-CC83-4477-B3E7-820CF8A73682}">
      <dgm:prSet/>
      <dgm:spPr/>
      <dgm:t>
        <a:bodyPr/>
        <a:lstStyle/>
        <a:p>
          <a:endParaRPr lang="en-US"/>
        </a:p>
      </dgm:t>
    </dgm:pt>
    <dgm:pt modelId="{F3E1B09A-5F1D-45AE-A2A1-1FC9DD63D34E}" type="sibTrans" cxnId="{81792C04-CC83-4477-B3E7-820CF8A73682}">
      <dgm:prSet/>
      <dgm:spPr/>
      <dgm:t>
        <a:bodyPr/>
        <a:lstStyle/>
        <a:p>
          <a:endParaRPr lang="en-US"/>
        </a:p>
      </dgm:t>
    </dgm:pt>
    <dgm:pt modelId="{6FFC9FBF-D58C-4B3B-9050-F44CE70413E0}">
      <dgm:prSet phldrT="[Text]"/>
      <dgm:spPr/>
      <dgm:t>
        <a:bodyPr/>
        <a:lstStyle/>
        <a:p>
          <a:r>
            <a:rPr lang="en-US" b="1" dirty="0" smtClean="0"/>
            <a:t>In the Preparation of Future Digital Teachers:</a:t>
          </a:r>
          <a:endParaRPr lang="en-US" b="1" dirty="0"/>
        </a:p>
      </dgm:t>
    </dgm:pt>
    <dgm:pt modelId="{B26954DC-6516-4CD1-981A-B607E613DF26}" type="parTrans" cxnId="{CA43ACD9-1134-4659-B0DD-4E5E0B5BF453}">
      <dgm:prSet/>
      <dgm:spPr/>
      <dgm:t>
        <a:bodyPr/>
        <a:lstStyle/>
        <a:p>
          <a:endParaRPr lang="en-US"/>
        </a:p>
      </dgm:t>
    </dgm:pt>
    <dgm:pt modelId="{3915D174-0CE1-4C36-A5B6-1A6273E44060}" type="sibTrans" cxnId="{CA43ACD9-1134-4659-B0DD-4E5E0B5BF453}">
      <dgm:prSet/>
      <dgm:spPr/>
      <dgm:t>
        <a:bodyPr/>
        <a:lstStyle/>
        <a:p>
          <a:endParaRPr lang="en-US"/>
        </a:p>
      </dgm:t>
    </dgm:pt>
    <dgm:pt modelId="{E6572050-890E-49C7-A794-2BB9224302EE}">
      <dgm:prSet/>
      <dgm:spPr/>
      <dgm:t>
        <a:bodyPr/>
        <a:lstStyle/>
        <a:p>
          <a:r>
            <a:rPr lang="en-US" dirty="0" smtClean="0"/>
            <a:t>Increase faculty use of digital  resources and learning environments</a:t>
          </a:r>
        </a:p>
      </dgm:t>
    </dgm:pt>
    <dgm:pt modelId="{D2CE9921-8B9B-407D-A385-F049DED33D96}" type="parTrans" cxnId="{B842B2A6-1ABE-4A0F-8537-7BC0204FA42C}">
      <dgm:prSet/>
      <dgm:spPr/>
      <dgm:t>
        <a:bodyPr/>
        <a:lstStyle/>
        <a:p>
          <a:endParaRPr lang="en-US"/>
        </a:p>
      </dgm:t>
    </dgm:pt>
    <dgm:pt modelId="{3EFCD6D6-BFF3-4455-A3B2-A2489F182446}" type="sibTrans" cxnId="{B842B2A6-1ABE-4A0F-8537-7BC0204FA42C}">
      <dgm:prSet/>
      <dgm:spPr/>
      <dgm:t>
        <a:bodyPr/>
        <a:lstStyle/>
        <a:p>
          <a:endParaRPr lang="en-US"/>
        </a:p>
      </dgm:t>
    </dgm:pt>
    <dgm:pt modelId="{9F18D732-450F-4A20-9FF4-FC3F6490B380}">
      <dgm:prSet/>
      <dgm:spPr/>
      <dgm:t>
        <a:bodyPr/>
        <a:lstStyle/>
        <a:p>
          <a:r>
            <a:rPr lang="en-US" dirty="0" smtClean="0"/>
            <a:t>Model /use technologies as educational, research, communication, collaboration, productivity, &amp; utility/administrative tools</a:t>
          </a:r>
        </a:p>
      </dgm:t>
    </dgm:pt>
    <dgm:pt modelId="{41C112CA-BB22-4E8C-9AB7-5109208EC853}" type="parTrans" cxnId="{A67C7BCE-391B-41D2-8261-FD2BE98C9C2A}">
      <dgm:prSet/>
      <dgm:spPr/>
      <dgm:t>
        <a:bodyPr/>
        <a:lstStyle/>
        <a:p>
          <a:endParaRPr lang="en-US"/>
        </a:p>
      </dgm:t>
    </dgm:pt>
    <dgm:pt modelId="{9825C3E8-842C-41ED-A365-3DFE3D4DC804}" type="sibTrans" cxnId="{A67C7BCE-391B-41D2-8261-FD2BE98C9C2A}">
      <dgm:prSet/>
      <dgm:spPr/>
      <dgm:t>
        <a:bodyPr/>
        <a:lstStyle/>
        <a:p>
          <a:endParaRPr lang="en-US"/>
        </a:p>
      </dgm:t>
    </dgm:pt>
    <dgm:pt modelId="{A106200C-FF20-4A66-AE27-F934EB8BA232}">
      <dgm:prSet phldrT="[Text]"/>
      <dgm:spPr/>
      <dgm:t>
        <a:bodyPr/>
        <a:lstStyle/>
        <a:p>
          <a:r>
            <a:rPr lang="en-US" dirty="0" smtClean="0"/>
            <a:t>Increase access to digital resources and learning environments in university and partner schools</a:t>
          </a:r>
          <a:endParaRPr lang="en-US" dirty="0"/>
        </a:p>
      </dgm:t>
    </dgm:pt>
    <dgm:pt modelId="{E4F3291F-8CEC-428E-8B6B-9C4E1D17F637}" type="parTrans" cxnId="{5D8173AB-E7DB-40C3-B3F1-ABC4D45E57B5}">
      <dgm:prSet/>
      <dgm:spPr/>
      <dgm:t>
        <a:bodyPr/>
        <a:lstStyle/>
        <a:p>
          <a:endParaRPr lang="en-US"/>
        </a:p>
      </dgm:t>
    </dgm:pt>
    <dgm:pt modelId="{ED03C252-1B80-4894-AE7B-D736694499A2}" type="sibTrans" cxnId="{5D8173AB-E7DB-40C3-B3F1-ABC4D45E57B5}">
      <dgm:prSet/>
      <dgm:spPr/>
      <dgm:t>
        <a:bodyPr/>
        <a:lstStyle/>
        <a:p>
          <a:endParaRPr lang="en-US"/>
        </a:p>
      </dgm:t>
    </dgm:pt>
    <dgm:pt modelId="{FDC45CDB-A34A-4DD8-BDBC-6B1D1EFA6F98}">
      <dgm:prSet/>
      <dgm:spPr/>
      <dgm:t>
        <a:bodyPr/>
        <a:lstStyle/>
        <a:p>
          <a:r>
            <a:rPr lang="en-US" dirty="0" smtClean="0">
              <a:latin typeface="+mn-lt"/>
              <a:cs typeface="+mn-cs"/>
            </a:rPr>
            <a:t>Develop expertise in use of use of digital resources for higher education instruction</a:t>
          </a:r>
          <a:endParaRPr lang="en-US" dirty="0" smtClean="0"/>
        </a:p>
      </dgm:t>
    </dgm:pt>
    <dgm:pt modelId="{4254301C-1442-4558-82E9-6EECF0FDC532}" type="parTrans" cxnId="{1DC18451-1E0A-4A19-AE6E-6DFFDD46E359}">
      <dgm:prSet/>
      <dgm:spPr/>
      <dgm:t>
        <a:bodyPr/>
        <a:lstStyle/>
        <a:p>
          <a:endParaRPr lang="en-US"/>
        </a:p>
      </dgm:t>
    </dgm:pt>
    <dgm:pt modelId="{59B6098E-D202-4302-AFA2-B769F1C8C110}" type="sibTrans" cxnId="{1DC18451-1E0A-4A19-AE6E-6DFFDD46E359}">
      <dgm:prSet/>
      <dgm:spPr/>
      <dgm:t>
        <a:bodyPr/>
        <a:lstStyle/>
        <a:p>
          <a:endParaRPr lang="en-US"/>
        </a:p>
      </dgm:t>
    </dgm:pt>
    <dgm:pt modelId="{C533CD05-531C-4DCE-B9F1-31C349F24E42}" type="pres">
      <dgm:prSet presAssocID="{A55261C9-C035-4CA2-BC9F-107C3B620D3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1BFD20-F304-46A3-B285-1D7A5F823A6D}" type="pres">
      <dgm:prSet presAssocID="{38EEC4BC-6954-4ED5-88D3-E50B34FA1617}" presName="composite" presStyleCnt="0"/>
      <dgm:spPr/>
    </dgm:pt>
    <dgm:pt modelId="{077D897B-AC09-411E-BE3E-16C681A5A67B}" type="pres">
      <dgm:prSet presAssocID="{38EEC4BC-6954-4ED5-88D3-E50B34FA1617}" presName="parentText" presStyleLbl="alignNode1" presStyleIdx="0" presStyleCnt="1" custLinFactNeighborX="0" custLinFactNeighborY="3034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EAB545-C982-4DE1-8174-4B35BD8C0DC0}" type="pres">
      <dgm:prSet presAssocID="{38EEC4BC-6954-4ED5-88D3-E50B34FA1617}" presName="descendantText" presStyleLbl="alignAcc1" presStyleIdx="0" presStyleCnt="1" custLinFactNeighborX="-231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2483A0-E713-4AC2-B527-23E0EB8AF613}" type="presOf" srcId="{A106200C-FF20-4A66-AE27-F934EB8BA232}" destId="{40EAB545-C982-4DE1-8174-4B35BD8C0DC0}" srcOrd="0" destOrd="1" presId="urn:microsoft.com/office/officeart/2005/8/layout/chevron2"/>
    <dgm:cxn modelId="{3EE2DBD2-9B74-42C5-9FE1-10CE3DB7D157}" type="presOf" srcId="{FDC45CDB-A34A-4DD8-BDBC-6B1D1EFA6F98}" destId="{40EAB545-C982-4DE1-8174-4B35BD8C0DC0}" srcOrd="0" destOrd="3" presId="urn:microsoft.com/office/officeart/2005/8/layout/chevron2"/>
    <dgm:cxn modelId="{1DC18451-1E0A-4A19-AE6E-6DFFDD46E359}" srcId="{38EEC4BC-6954-4ED5-88D3-E50B34FA1617}" destId="{FDC45CDB-A34A-4DD8-BDBC-6B1D1EFA6F98}" srcOrd="3" destOrd="0" parTransId="{4254301C-1442-4558-82E9-6EECF0FDC532}" sibTransId="{59B6098E-D202-4302-AFA2-B769F1C8C110}"/>
    <dgm:cxn modelId="{81792C04-CC83-4477-B3E7-820CF8A73682}" srcId="{A55261C9-C035-4CA2-BC9F-107C3B620D34}" destId="{38EEC4BC-6954-4ED5-88D3-E50B34FA1617}" srcOrd="0" destOrd="0" parTransId="{F06C2BF1-EE98-4676-A084-D5FCA298F3C7}" sibTransId="{F3E1B09A-5F1D-45AE-A2A1-1FC9DD63D34E}"/>
    <dgm:cxn modelId="{5D8173AB-E7DB-40C3-B3F1-ABC4D45E57B5}" srcId="{38EEC4BC-6954-4ED5-88D3-E50B34FA1617}" destId="{A106200C-FF20-4A66-AE27-F934EB8BA232}" srcOrd="1" destOrd="0" parTransId="{E4F3291F-8CEC-428E-8B6B-9C4E1D17F637}" sibTransId="{ED03C252-1B80-4894-AE7B-D736694499A2}"/>
    <dgm:cxn modelId="{E9C85734-832B-47EA-8178-47CEF8E2D874}" type="presOf" srcId="{A55261C9-C035-4CA2-BC9F-107C3B620D34}" destId="{C533CD05-531C-4DCE-B9F1-31C349F24E42}" srcOrd="0" destOrd="0" presId="urn:microsoft.com/office/officeart/2005/8/layout/chevron2"/>
    <dgm:cxn modelId="{90F180FA-7B36-4DDE-B3E0-A75296C8064D}" type="presOf" srcId="{E6572050-890E-49C7-A794-2BB9224302EE}" destId="{40EAB545-C982-4DE1-8174-4B35BD8C0DC0}" srcOrd="0" destOrd="2" presId="urn:microsoft.com/office/officeart/2005/8/layout/chevron2"/>
    <dgm:cxn modelId="{B842B2A6-1ABE-4A0F-8537-7BC0204FA42C}" srcId="{38EEC4BC-6954-4ED5-88D3-E50B34FA1617}" destId="{E6572050-890E-49C7-A794-2BB9224302EE}" srcOrd="2" destOrd="0" parTransId="{D2CE9921-8B9B-407D-A385-F049DED33D96}" sibTransId="{3EFCD6D6-BFF3-4455-A3B2-A2489F182446}"/>
    <dgm:cxn modelId="{97DF64F0-0033-4441-A772-AD2551855EEF}" type="presOf" srcId="{6FFC9FBF-D58C-4B3B-9050-F44CE70413E0}" destId="{40EAB545-C982-4DE1-8174-4B35BD8C0DC0}" srcOrd="0" destOrd="0" presId="urn:microsoft.com/office/officeart/2005/8/layout/chevron2"/>
    <dgm:cxn modelId="{59ED41E1-F83D-4B94-B70F-528580CD74A0}" type="presOf" srcId="{9F18D732-450F-4A20-9FF4-FC3F6490B380}" destId="{40EAB545-C982-4DE1-8174-4B35BD8C0DC0}" srcOrd="0" destOrd="4" presId="urn:microsoft.com/office/officeart/2005/8/layout/chevron2"/>
    <dgm:cxn modelId="{CA43ACD9-1134-4659-B0DD-4E5E0B5BF453}" srcId="{38EEC4BC-6954-4ED5-88D3-E50B34FA1617}" destId="{6FFC9FBF-D58C-4B3B-9050-F44CE70413E0}" srcOrd="0" destOrd="0" parTransId="{B26954DC-6516-4CD1-981A-B607E613DF26}" sibTransId="{3915D174-0CE1-4C36-A5B6-1A6273E44060}"/>
    <dgm:cxn modelId="{A67C7BCE-391B-41D2-8261-FD2BE98C9C2A}" srcId="{38EEC4BC-6954-4ED5-88D3-E50B34FA1617}" destId="{9F18D732-450F-4A20-9FF4-FC3F6490B380}" srcOrd="4" destOrd="0" parTransId="{41C112CA-BB22-4E8C-9AB7-5109208EC853}" sibTransId="{9825C3E8-842C-41ED-A365-3DFE3D4DC804}"/>
    <dgm:cxn modelId="{0F49A4EE-F90D-4F29-B7F1-709AE46A3F9D}" type="presOf" srcId="{38EEC4BC-6954-4ED5-88D3-E50B34FA1617}" destId="{077D897B-AC09-411E-BE3E-16C681A5A67B}" srcOrd="0" destOrd="0" presId="urn:microsoft.com/office/officeart/2005/8/layout/chevron2"/>
    <dgm:cxn modelId="{DF477D01-2544-4949-83A8-6128A20F269E}" type="presParOf" srcId="{C533CD05-531C-4DCE-B9F1-31C349F24E42}" destId="{C61BFD20-F304-46A3-B285-1D7A5F823A6D}" srcOrd="0" destOrd="0" presId="urn:microsoft.com/office/officeart/2005/8/layout/chevron2"/>
    <dgm:cxn modelId="{1F1D83EE-E3F9-45C5-83FC-3D5F19228C1A}" type="presParOf" srcId="{C61BFD20-F304-46A3-B285-1D7A5F823A6D}" destId="{077D897B-AC09-411E-BE3E-16C681A5A67B}" srcOrd="0" destOrd="0" presId="urn:microsoft.com/office/officeart/2005/8/layout/chevron2"/>
    <dgm:cxn modelId="{63EFC76A-DF50-4F00-A183-52E8B353AD0E}" type="presParOf" srcId="{C61BFD20-F304-46A3-B285-1D7A5F823A6D}" destId="{40EAB545-C982-4DE1-8174-4B35BD8C0DC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5261C9-C035-4CA2-BC9F-107C3B620D34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AB5B4AE-63EC-4115-BB74-9679F87918F8}">
      <dgm:prSet phldrT="[Text]" custT="1"/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r>
            <a:rPr lang="en-US" sz="4800" b="1" dirty="0" smtClean="0"/>
            <a:t>Preservice Teachers</a:t>
          </a:r>
          <a:endParaRPr lang="en-US" sz="4800" b="1" dirty="0"/>
        </a:p>
      </dgm:t>
    </dgm:pt>
    <dgm:pt modelId="{16A5CA45-D01C-4D56-9ADE-DE4662B23420}" type="parTrans" cxnId="{84073CE6-8A8F-47CF-9F4C-167FCF9CAD11}">
      <dgm:prSet/>
      <dgm:spPr/>
      <dgm:t>
        <a:bodyPr/>
        <a:lstStyle/>
        <a:p>
          <a:endParaRPr lang="en-US"/>
        </a:p>
      </dgm:t>
    </dgm:pt>
    <dgm:pt modelId="{104A08CF-E6DB-4C60-9539-FFCD1E7E6F1A}" type="sibTrans" cxnId="{84073CE6-8A8F-47CF-9F4C-167FCF9CAD11}">
      <dgm:prSet/>
      <dgm:spPr/>
      <dgm:t>
        <a:bodyPr/>
        <a:lstStyle/>
        <a:p>
          <a:endParaRPr lang="en-US"/>
        </a:p>
      </dgm:t>
    </dgm:pt>
    <dgm:pt modelId="{A899F59F-21B2-4705-A26E-D1837AE73C7B}">
      <dgm:prSet phldrT="[Text]" custT="1"/>
      <dgm:spPr>
        <a:ln>
          <a:solidFill>
            <a:schemeClr val="accent5"/>
          </a:solidFill>
        </a:ln>
      </dgm:spPr>
      <dgm:t>
        <a:bodyPr/>
        <a:lstStyle/>
        <a:p>
          <a:r>
            <a:rPr lang="en-US" sz="2400" b="1" dirty="0" smtClean="0">
              <a:latin typeface="+mn-lt"/>
              <a:cs typeface="+mn-cs"/>
            </a:rPr>
            <a:t>Within Teacher Education:</a:t>
          </a:r>
          <a:endParaRPr lang="en-US" sz="2400" b="1" dirty="0"/>
        </a:p>
      </dgm:t>
    </dgm:pt>
    <dgm:pt modelId="{CF1895CE-154F-44CF-9386-5A305D2B4E0A}" type="parTrans" cxnId="{B1F924CB-A5BF-400D-913A-5D69D4B9B880}">
      <dgm:prSet/>
      <dgm:spPr/>
      <dgm:t>
        <a:bodyPr/>
        <a:lstStyle/>
        <a:p>
          <a:endParaRPr lang="en-US"/>
        </a:p>
      </dgm:t>
    </dgm:pt>
    <dgm:pt modelId="{08977ACA-3614-42D5-857C-31567662B914}" type="sibTrans" cxnId="{B1F924CB-A5BF-400D-913A-5D69D4B9B880}">
      <dgm:prSet/>
      <dgm:spPr/>
      <dgm:t>
        <a:bodyPr/>
        <a:lstStyle/>
        <a:p>
          <a:endParaRPr lang="en-US"/>
        </a:p>
      </dgm:t>
    </dgm:pt>
    <dgm:pt modelId="{FF4FAE23-41F3-4EAD-8B0E-33D04CA6019E}">
      <dgm:prSet custT="1"/>
      <dgm:spPr>
        <a:ln>
          <a:solidFill>
            <a:schemeClr val="accent5"/>
          </a:solidFill>
        </a:ln>
      </dgm:spPr>
      <dgm:t>
        <a:bodyPr/>
        <a:lstStyle/>
        <a:p>
          <a:r>
            <a:rPr lang="en-US" sz="2000" dirty="0" smtClean="0">
              <a:latin typeface="+mn-lt"/>
              <a:cs typeface="+mn-cs"/>
            </a:rPr>
            <a:t>Develop expertise in use of use of digital resources for K-12 instruction</a:t>
          </a:r>
          <a:endParaRPr lang="en-US" sz="2000" dirty="0"/>
        </a:p>
      </dgm:t>
    </dgm:pt>
    <dgm:pt modelId="{0EA9F71F-7914-4A10-845B-240E9E2D9B93}" type="parTrans" cxnId="{8917EE27-421D-47A9-93CE-0220A1AFBE42}">
      <dgm:prSet/>
      <dgm:spPr/>
      <dgm:t>
        <a:bodyPr/>
        <a:lstStyle/>
        <a:p>
          <a:endParaRPr lang="en-US"/>
        </a:p>
      </dgm:t>
    </dgm:pt>
    <dgm:pt modelId="{F9390B5E-E96A-42FD-A40F-6990178705B5}" type="sibTrans" cxnId="{8917EE27-421D-47A9-93CE-0220A1AFBE42}">
      <dgm:prSet/>
      <dgm:spPr/>
      <dgm:t>
        <a:bodyPr/>
        <a:lstStyle/>
        <a:p>
          <a:endParaRPr lang="en-US"/>
        </a:p>
      </dgm:t>
    </dgm:pt>
    <dgm:pt modelId="{4214382C-8D99-4F51-A9B5-D52B9848BB2C}">
      <dgm:prSet custT="1"/>
      <dgm:spPr>
        <a:ln>
          <a:solidFill>
            <a:schemeClr val="accent5"/>
          </a:solidFill>
        </a:ln>
      </dgm:spPr>
      <dgm:t>
        <a:bodyPr/>
        <a:lstStyle/>
        <a:p>
          <a:r>
            <a:rPr lang="en-US" sz="2000" dirty="0" smtClean="0"/>
            <a:t>Transition seamlessly between university and school technology-rich learning environments</a:t>
          </a:r>
          <a:endParaRPr lang="en-US" sz="2000" dirty="0"/>
        </a:p>
      </dgm:t>
    </dgm:pt>
    <dgm:pt modelId="{6ED0EE59-AEEB-4B79-8744-3EB376DCBA39}" type="parTrans" cxnId="{0D28DB10-16B7-4CF7-8681-3445E4A0497B}">
      <dgm:prSet/>
      <dgm:spPr/>
      <dgm:t>
        <a:bodyPr/>
        <a:lstStyle/>
        <a:p>
          <a:endParaRPr lang="en-US"/>
        </a:p>
      </dgm:t>
    </dgm:pt>
    <dgm:pt modelId="{215836D8-4232-4320-8F2E-25D47E687212}" type="sibTrans" cxnId="{0D28DB10-16B7-4CF7-8681-3445E4A0497B}">
      <dgm:prSet/>
      <dgm:spPr/>
      <dgm:t>
        <a:bodyPr/>
        <a:lstStyle/>
        <a:p>
          <a:endParaRPr lang="en-US"/>
        </a:p>
      </dgm:t>
    </dgm:pt>
    <dgm:pt modelId="{9922BC44-3743-4BA9-BF63-37E6D44A1CA3}">
      <dgm:prSet phldrT="[Text]" custT="1"/>
      <dgm:spPr>
        <a:ln>
          <a:solidFill>
            <a:schemeClr val="accent5"/>
          </a:solidFill>
        </a:ln>
      </dgm:spPr>
      <dgm:t>
        <a:bodyPr/>
        <a:lstStyle/>
        <a:p>
          <a:r>
            <a:rPr lang="en-US" sz="2000" dirty="0" smtClean="0">
              <a:latin typeface="+mn-lt"/>
              <a:cs typeface="+mn-cs"/>
            </a:rPr>
            <a:t>Increase access to digital learning environments in program coursework and fieldwork</a:t>
          </a:r>
          <a:endParaRPr lang="en-US" sz="2000" dirty="0"/>
        </a:p>
      </dgm:t>
    </dgm:pt>
    <dgm:pt modelId="{578DDB6D-CC8F-4124-A0CF-8431020F095E}" type="parTrans" cxnId="{36CF1BF1-CC66-4830-A91C-B43431A734F5}">
      <dgm:prSet/>
      <dgm:spPr/>
      <dgm:t>
        <a:bodyPr/>
        <a:lstStyle/>
        <a:p>
          <a:endParaRPr lang="en-US"/>
        </a:p>
      </dgm:t>
    </dgm:pt>
    <dgm:pt modelId="{324D5483-AC38-465F-A924-712B0B51897C}" type="sibTrans" cxnId="{36CF1BF1-CC66-4830-A91C-B43431A734F5}">
      <dgm:prSet/>
      <dgm:spPr/>
      <dgm:t>
        <a:bodyPr/>
        <a:lstStyle/>
        <a:p>
          <a:endParaRPr lang="en-US"/>
        </a:p>
      </dgm:t>
    </dgm:pt>
    <dgm:pt modelId="{50F36BF9-2E34-4073-8E43-8A0D1D499310}">
      <dgm:prSet custT="1"/>
      <dgm:spPr>
        <a:ln>
          <a:solidFill>
            <a:schemeClr val="accent5"/>
          </a:solidFill>
        </a:ln>
      </dgm:spPr>
      <dgm:t>
        <a:bodyPr/>
        <a:lstStyle/>
        <a:p>
          <a:r>
            <a:rPr lang="en-US" sz="2000" dirty="0" smtClean="0"/>
            <a:t>Model/use technologies as educational, research, communication, collaboration, productivity, &amp; utility tools</a:t>
          </a:r>
          <a:endParaRPr lang="en-US" sz="2000" dirty="0"/>
        </a:p>
      </dgm:t>
    </dgm:pt>
    <dgm:pt modelId="{3F876B20-B413-48D2-9EF0-F3659C8B9BF6}" type="parTrans" cxnId="{9BCA72D7-8E81-425C-A212-CC4B5A7208EB}">
      <dgm:prSet/>
      <dgm:spPr/>
      <dgm:t>
        <a:bodyPr/>
        <a:lstStyle/>
        <a:p>
          <a:endParaRPr lang="en-US"/>
        </a:p>
      </dgm:t>
    </dgm:pt>
    <dgm:pt modelId="{704B8502-60B4-43A0-A7AB-3FE849498899}" type="sibTrans" cxnId="{9BCA72D7-8E81-425C-A212-CC4B5A7208EB}">
      <dgm:prSet/>
      <dgm:spPr/>
      <dgm:t>
        <a:bodyPr/>
        <a:lstStyle/>
        <a:p>
          <a:endParaRPr lang="en-US"/>
        </a:p>
      </dgm:t>
    </dgm:pt>
    <dgm:pt modelId="{D008BBD9-1F96-47D2-BE74-0935112DD25F}">
      <dgm:prSet phldrT="[Text]" custT="1"/>
      <dgm:spPr>
        <a:ln>
          <a:solidFill>
            <a:schemeClr val="accent5"/>
          </a:solidFill>
        </a:ln>
      </dgm:spPr>
      <dgm:t>
        <a:bodyPr/>
        <a:lstStyle/>
        <a:p>
          <a:r>
            <a:rPr lang="en-US" sz="2000" dirty="0" smtClean="0">
              <a:latin typeface="+mn-lt"/>
              <a:cs typeface="+mn-cs"/>
            </a:rPr>
            <a:t>Increase use of digital resources to support learning</a:t>
          </a:r>
          <a:endParaRPr lang="en-US" sz="2000" dirty="0"/>
        </a:p>
      </dgm:t>
    </dgm:pt>
    <dgm:pt modelId="{719856AF-C18C-4E9F-8396-8906279D7F6B}" type="parTrans" cxnId="{D5083ABE-BFB3-425A-B5AB-0912ADE1E8A5}">
      <dgm:prSet/>
      <dgm:spPr/>
      <dgm:t>
        <a:bodyPr/>
        <a:lstStyle/>
        <a:p>
          <a:endParaRPr lang="en-US"/>
        </a:p>
      </dgm:t>
    </dgm:pt>
    <dgm:pt modelId="{6455CF70-F24B-48EC-B4B7-CE963DFCC3EF}" type="sibTrans" cxnId="{D5083ABE-BFB3-425A-B5AB-0912ADE1E8A5}">
      <dgm:prSet/>
      <dgm:spPr/>
      <dgm:t>
        <a:bodyPr/>
        <a:lstStyle/>
        <a:p>
          <a:endParaRPr lang="en-US"/>
        </a:p>
      </dgm:t>
    </dgm:pt>
    <dgm:pt modelId="{C533CD05-531C-4DCE-B9F1-31C349F24E42}" type="pres">
      <dgm:prSet presAssocID="{A55261C9-C035-4CA2-BC9F-107C3B620D3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6C52A3-4A7D-490F-8C09-46EAE923B70C}" type="pres">
      <dgm:prSet presAssocID="{9AB5B4AE-63EC-4115-BB74-9679F87918F8}" presName="composite" presStyleCnt="0"/>
      <dgm:spPr/>
    </dgm:pt>
    <dgm:pt modelId="{7EED449A-CA6C-49AF-A3FB-65137FA7A966}" type="pres">
      <dgm:prSet presAssocID="{9AB5B4AE-63EC-4115-BB74-9679F87918F8}" presName="parentText" presStyleLbl="alignNode1" presStyleIdx="0" presStyleCnt="1" custLinFactNeighborX="0" custLinFactNeighborY="162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C7C9EC-B547-40BE-8380-C8E81ECE8999}" type="pres">
      <dgm:prSet presAssocID="{9AB5B4AE-63EC-4115-BB74-9679F87918F8}" presName="descendantText" presStyleLbl="alignAcc1" presStyleIdx="0" presStyleCnt="1" custScaleY="101381" custLinFactNeighborX="-463" custLinFactNeighborY="16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E11AA0-6678-4BC7-8319-9C546FD021A9}" type="presOf" srcId="{A899F59F-21B2-4705-A26E-D1837AE73C7B}" destId="{7CC7C9EC-B547-40BE-8380-C8E81ECE8999}" srcOrd="0" destOrd="0" presId="urn:microsoft.com/office/officeart/2005/8/layout/chevron2"/>
    <dgm:cxn modelId="{DC089967-01BB-432E-AC8F-66FF3629340B}" type="presOf" srcId="{A55261C9-C035-4CA2-BC9F-107C3B620D34}" destId="{C533CD05-531C-4DCE-B9F1-31C349F24E42}" srcOrd="0" destOrd="0" presId="urn:microsoft.com/office/officeart/2005/8/layout/chevron2"/>
    <dgm:cxn modelId="{5E9E7B1D-CA8A-4A4F-8F11-6A790E22CADB}" type="presOf" srcId="{D008BBD9-1F96-47D2-BE74-0935112DD25F}" destId="{7CC7C9EC-B547-40BE-8380-C8E81ECE8999}" srcOrd="0" destOrd="1" presId="urn:microsoft.com/office/officeart/2005/8/layout/chevron2"/>
    <dgm:cxn modelId="{B1F924CB-A5BF-400D-913A-5D69D4B9B880}" srcId="{9AB5B4AE-63EC-4115-BB74-9679F87918F8}" destId="{A899F59F-21B2-4705-A26E-D1837AE73C7B}" srcOrd="0" destOrd="0" parTransId="{CF1895CE-154F-44CF-9386-5A305D2B4E0A}" sibTransId="{08977ACA-3614-42D5-857C-31567662B914}"/>
    <dgm:cxn modelId="{5D97D3E6-BCCB-4C8D-B9A3-754351FCDBDC}" type="presOf" srcId="{9922BC44-3743-4BA9-BF63-37E6D44A1CA3}" destId="{7CC7C9EC-B547-40BE-8380-C8E81ECE8999}" srcOrd="0" destOrd="2" presId="urn:microsoft.com/office/officeart/2005/8/layout/chevron2"/>
    <dgm:cxn modelId="{0D28DB10-16B7-4CF7-8681-3445E4A0497B}" srcId="{9AB5B4AE-63EC-4115-BB74-9679F87918F8}" destId="{4214382C-8D99-4F51-A9B5-D52B9848BB2C}" srcOrd="4" destOrd="0" parTransId="{6ED0EE59-AEEB-4B79-8744-3EB376DCBA39}" sibTransId="{215836D8-4232-4320-8F2E-25D47E687212}"/>
    <dgm:cxn modelId="{8917EE27-421D-47A9-93CE-0220A1AFBE42}" srcId="{9AB5B4AE-63EC-4115-BB74-9679F87918F8}" destId="{FF4FAE23-41F3-4EAD-8B0E-33D04CA6019E}" srcOrd="3" destOrd="0" parTransId="{0EA9F71F-7914-4A10-845B-240E9E2D9B93}" sibTransId="{F9390B5E-E96A-42FD-A40F-6990178705B5}"/>
    <dgm:cxn modelId="{36CF1BF1-CC66-4830-A91C-B43431A734F5}" srcId="{9AB5B4AE-63EC-4115-BB74-9679F87918F8}" destId="{9922BC44-3743-4BA9-BF63-37E6D44A1CA3}" srcOrd="2" destOrd="0" parTransId="{578DDB6D-CC8F-4124-A0CF-8431020F095E}" sibTransId="{324D5483-AC38-465F-A924-712B0B51897C}"/>
    <dgm:cxn modelId="{3234F596-371E-4D43-A08E-99C89E35382B}" type="presOf" srcId="{4214382C-8D99-4F51-A9B5-D52B9848BB2C}" destId="{7CC7C9EC-B547-40BE-8380-C8E81ECE8999}" srcOrd="0" destOrd="4" presId="urn:microsoft.com/office/officeart/2005/8/layout/chevron2"/>
    <dgm:cxn modelId="{464D14E9-20A4-4FEF-A138-F1890F7EB2AD}" type="presOf" srcId="{FF4FAE23-41F3-4EAD-8B0E-33D04CA6019E}" destId="{7CC7C9EC-B547-40BE-8380-C8E81ECE8999}" srcOrd="0" destOrd="3" presId="urn:microsoft.com/office/officeart/2005/8/layout/chevron2"/>
    <dgm:cxn modelId="{84073CE6-8A8F-47CF-9F4C-167FCF9CAD11}" srcId="{A55261C9-C035-4CA2-BC9F-107C3B620D34}" destId="{9AB5B4AE-63EC-4115-BB74-9679F87918F8}" srcOrd="0" destOrd="0" parTransId="{16A5CA45-D01C-4D56-9ADE-DE4662B23420}" sibTransId="{104A08CF-E6DB-4C60-9539-FFCD1E7E6F1A}"/>
    <dgm:cxn modelId="{9BCA72D7-8E81-425C-A212-CC4B5A7208EB}" srcId="{9AB5B4AE-63EC-4115-BB74-9679F87918F8}" destId="{50F36BF9-2E34-4073-8E43-8A0D1D499310}" srcOrd="5" destOrd="0" parTransId="{3F876B20-B413-48D2-9EF0-F3659C8B9BF6}" sibTransId="{704B8502-60B4-43A0-A7AB-3FE849498899}"/>
    <dgm:cxn modelId="{AE0DE343-516C-4DE0-958E-7DE2C03AC91D}" type="presOf" srcId="{9AB5B4AE-63EC-4115-BB74-9679F87918F8}" destId="{7EED449A-CA6C-49AF-A3FB-65137FA7A966}" srcOrd="0" destOrd="0" presId="urn:microsoft.com/office/officeart/2005/8/layout/chevron2"/>
    <dgm:cxn modelId="{D5083ABE-BFB3-425A-B5AB-0912ADE1E8A5}" srcId="{9AB5B4AE-63EC-4115-BB74-9679F87918F8}" destId="{D008BBD9-1F96-47D2-BE74-0935112DD25F}" srcOrd="1" destOrd="0" parTransId="{719856AF-C18C-4E9F-8396-8906279D7F6B}" sibTransId="{6455CF70-F24B-48EC-B4B7-CE963DFCC3EF}"/>
    <dgm:cxn modelId="{E9D1577E-4701-4562-9B93-A234089DE0AE}" type="presOf" srcId="{50F36BF9-2E34-4073-8E43-8A0D1D499310}" destId="{7CC7C9EC-B547-40BE-8380-C8E81ECE8999}" srcOrd="0" destOrd="5" presId="urn:microsoft.com/office/officeart/2005/8/layout/chevron2"/>
    <dgm:cxn modelId="{4E9173CD-5125-46AC-856D-D8E6D207AED7}" type="presParOf" srcId="{C533CD05-531C-4DCE-B9F1-31C349F24E42}" destId="{E86C52A3-4A7D-490F-8C09-46EAE923B70C}" srcOrd="0" destOrd="0" presId="urn:microsoft.com/office/officeart/2005/8/layout/chevron2"/>
    <dgm:cxn modelId="{6FE477B5-C5E5-456F-AA6A-49F504F00F5F}" type="presParOf" srcId="{E86C52A3-4A7D-490F-8C09-46EAE923B70C}" destId="{7EED449A-CA6C-49AF-A3FB-65137FA7A966}" srcOrd="0" destOrd="0" presId="urn:microsoft.com/office/officeart/2005/8/layout/chevron2"/>
    <dgm:cxn modelId="{E6377570-657D-4A60-82F1-16249857EB45}" type="presParOf" srcId="{E86C52A3-4A7D-490F-8C09-46EAE923B70C}" destId="{7CC7C9EC-B547-40BE-8380-C8E81ECE89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5261C9-C035-4CA2-BC9F-107C3B620D34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E38F7BF-8007-424D-9EBD-E65018A9B0A4}">
      <dgm:prSet phldrT="[Text]" custT="1"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r>
            <a:rPr lang="en-US" sz="6000" b="1" dirty="0" smtClean="0"/>
            <a:t>K-12 Students</a:t>
          </a:r>
          <a:endParaRPr lang="en-US" sz="6000" b="1" dirty="0"/>
        </a:p>
      </dgm:t>
    </dgm:pt>
    <dgm:pt modelId="{0DB28F42-A4AE-4555-82BF-A1CABD6DA382}" type="parTrans" cxnId="{6B679F87-10FA-4AE3-BE63-54F304ED6982}">
      <dgm:prSet/>
      <dgm:spPr/>
      <dgm:t>
        <a:bodyPr/>
        <a:lstStyle/>
        <a:p>
          <a:endParaRPr lang="en-US"/>
        </a:p>
      </dgm:t>
    </dgm:pt>
    <dgm:pt modelId="{52F0B7A3-26A5-48BC-9A58-C24E38600B7A}" type="sibTrans" cxnId="{6B679F87-10FA-4AE3-BE63-54F304ED6982}">
      <dgm:prSet/>
      <dgm:spPr/>
      <dgm:t>
        <a:bodyPr/>
        <a:lstStyle/>
        <a:p>
          <a:endParaRPr lang="en-US"/>
        </a:p>
      </dgm:t>
    </dgm:pt>
    <dgm:pt modelId="{0BFB7844-4C5C-4232-A870-2A4C92AAB410}">
      <dgm:prSet phldrT="[Text]"/>
      <dgm:spPr>
        <a:ln>
          <a:solidFill>
            <a:schemeClr val="accent4"/>
          </a:solidFill>
        </a:ln>
      </dgm:spPr>
      <dgm:t>
        <a:bodyPr/>
        <a:lstStyle/>
        <a:p>
          <a:r>
            <a:rPr lang="en-US" b="1" dirty="0" smtClean="0"/>
            <a:t>Central to Teachers’ Instruction:</a:t>
          </a:r>
          <a:endParaRPr lang="en-US" b="1" dirty="0"/>
        </a:p>
      </dgm:t>
    </dgm:pt>
    <dgm:pt modelId="{CB281162-9CFC-4F00-A956-993318C021F0}" type="parTrans" cxnId="{3B3B89F4-A3FF-459C-8FB1-14D1BB467272}">
      <dgm:prSet/>
      <dgm:spPr/>
      <dgm:t>
        <a:bodyPr/>
        <a:lstStyle/>
        <a:p>
          <a:endParaRPr lang="en-US"/>
        </a:p>
      </dgm:t>
    </dgm:pt>
    <dgm:pt modelId="{B71673CB-6385-4E2F-AE66-2D22B77B4AA6}" type="sibTrans" cxnId="{3B3B89F4-A3FF-459C-8FB1-14D1BB467272}">
      <dgm:prSet/>
      <dgm:spPr/>
      <dgm:t>
        <a:bodyPr/>
        <a:lstStyle/>
        <a:p>
          <a:endParaRPr lang="en-US"/>
        </a:p>
      </dgm:t>
    </dgm:pt>
    <dgm:pt modelId="{0E82E56E-A018-4E20-B375-AD1E06646F5F}">
      <dgm:prSet/>
      <dgm:spPr>
        <a:ln>
          <a:solidFill>
            <a:schemeClr val="accent4"/>
          </a:solidFill>
        </a:ln>
      </dgm:spPr>
      <dgm:t>
        <a:bodyPr/>
        <a:lstStyle/>
        <a:p>
          <a:r>
            <a:rPr lang="en-US" dirty="0" smtClean="0">
              <a:latin typeface="+mn-lt"/>
              <a:cs typeface="+mn-cs"/>
            </a:rPr>
            <a:t>Increase skill in use of digital resources</a:t>
          </a:r>
          <a:endParaRPr lang="en-US" dirty="0"/>
        </a:p>
      </dgm:t>
    </dgm:pt>
    <dgm:pt modelId="{C028DB95-B012-4ACE-96B5-3E7F3D8EAAA4}" type="parTrans" cxnId="{EC7633B7-BF2D-4CCD-A7D6-E55C4724259C}">
      <dgm:prSet/>
      <dgm:spPr/>
      <dgm:t>
        <a:bodyPr/>
        <a:lstStyle/>
        <a:p>
          <a:endParaRPr lang="en-US"/>
        </a:p>
      </dgm:t>
    </dgm:pt>
    <dgm:pt modelId="{0AB260E2-CEEC-4BDA-A0C0-B644223CC5C4}" type="sibTrans" cxnId="{EC7633B7-BF2D-4CCD-A7D6-E55C4724259C}">
      <dgm:prSet/>
      <dgm:spPr/>
      <dgm:t>
        <a:bodyPr/>
        <a:lstStyle/>
        <a:p>
          <a:endParaRPr lang="en-US"/>
        </a:p>
      </dgm:t>
    </dgm:pt>
    <dgm:pt modelId="{34AFFE9A-F0C3-4CD4-982C-FA06DA9ACC4E}">
      <dgm:prSet/>
      <dgm:spPr>
        <a:ln>
          <a:solidFill>
            <a:schemeClr val="accent4"/>
          </a:solidFill>
        </a:ln>
      </dgm:spPr>
      <dgm:t>
        <a:bodyPr/>
        <a:lstStyle/>
        <a:p>
          <a:r>
            <a:rPr lang="en-US" dirty="0" smtClean="0"/>
            <a:t>Increase achievement in all content areas</a:t>
          </a:r>
          <a:endParaRPr lang="en-US" dirty="0"/>
        </a:p>
      </dgm:t>
    </dgm:pt>
    <dgm:pt modelId="{68392B1D-905B-41C4-9D05-3B363FCD5669}" type="parTrans" cxnId="{6E501069-E295-4B06-8BCA-5D887E9FDA08}">
      <dgm:prSet/>
      <dgm:spPr/>
      <dgm:t>
        <a:bodyPr/>
        <a:lstStyle/>
        <a:p>
          <a:endParaRPr lang="en-US"/>
        </a:p>
      </dgm:t>
    </dgm:pt>
    <dgm:pt modelId="{C052B126-7DCA-42F0-BBBC-AA33417EBA5E}" type="sibTrans" cxnId="{6E501069-E295-4B06-8BCA-5D887E9FDA08}">
      <dgm:prSet/>
      <dgm:spPr/>
      <dgm:t>
        <a:bodyPr/>
        <a:lstStyle/>
        <a:p>
          <a:endParaRPr lang="en-US"/>
        </a:p>
      </dgm:t>
    </dgm:pt>
    <dgm:pt modelId="{D8DACD5D-77CC-453C-B0CD-97AD03319187}">
      <dgm:prSet/>
      <dgm:spPr>
        <a:ln>
          <a:solidFill>
            <a:schemeClr val="accent4"/>
          </a:solidFill>
        </a:ln>
      </dgm:spPr>
      <dgm:t>
        <a:bodyPr/>
        <a:lstStyle/>
        <a:p>
          <a:r>
            <a:rPr lang="en-US" dirty="0" smtClean="0"/>
            <a:t>Use technologies as educational, research, communication, collaboration, productivity, and utility tools</a:t>
          </a:r>
          <a:endParaRPr lang="en-US" dirty="0"/>
        </a:p>
      </dgm:t>
    </dgm:pt>
    <dgm:pt modelId="{D10DB439-2E84-45DB-A14A-8F6632851305}" type="parTrans" cxnId="{26CD97B4-4950-4FAC-B329-9439CE40AD4D}">
      <dgm:prSet/>
      <dgm:spPr/>
      <dgm:t>
        <a:bodyPr/>
        <a:lstStyle/>
        <a:p>
          <a:endParaRPr lang="en-US"/>
        </a:p>
      </dgm:t>
    </dgm:pt>
    <dgm:pt modelId="{E790EDC0-1A83-48F9-AA79-B5C27F847748}" type="sibTrans" cxnId="{26CD97B4-4950-4FAC-B329-9439CE40AD4D}">
      <dgm:prSet/>
      <dgm:spPr/>
      <dgm:t>
        <a:bodyPr/>
        <a:lstStyle/>
        <a:p>
          <a:endParaRPr lang="en-US"/>
        </a:p>
      </dgm:t>
    </dgm:pt>
    <dgm:pt modelId="{4B440A5E-F6D5-4280-99DC-47D0693EA095}">
      <dgm:prSet phldrT="[Text]"/>
      <dgm:spPr>
        <a:ln>
          <a:solidFill>
            <a:schemeClr val="accent4"/>
          </a:solidFill>
        </a:ln>
      </dgm:spPr>
      <dgm:t>
        <a:bodyPr/>
        <a:lstStyle/>
        <a:p>
          <a:r>
            <a:rPr lang="en-US" dirty="0" smtClean="0"/>
            <a:t>Increase access to digital resources and learning environments</a:t>
          </a:r>
          <a:endParaRPr lang="en-US" dirty="0"/>
        </a:p>
      </dgm:t>
    </dgm:pt>
    <dgm:pt modelId="{06D9599F-818D-4239-948A-4DE24D684A8E}" type="parTrans" cxnId="{87603551-4D72-4093-AB24-94EE66A0FAC5}">
      <dgm:prSet/>
      <dgm:spPr/>
      <dgm:t>
        <a:bodyPr/>
        <a:lstStyle/>
        <a:p>
          <a:endParaRPr lang="en-US"/>
        </a:p>
      </dgm:t>
    </dgm:pt>
    <dgm:pt modelId="{C58B6253-BD82-40B6-98C5-7C8C1551ACB7}" type="sibTrans" cxnId="{87603551-4D72-4093-AB24-94EE66A0FAC5}">
      <dgm:prSet/>
      <dgm:spPr/>
      <dgm:t>
        <a:bodyPr/>
        <a:lstStyle/>
        <a:p>
          <a:endParaRPr lang="en-US"/>
        </a:p>
      </dgm:t>
    </dgm:pt>
    <dgm:pt modelId="{C533CD05-531C-4DCE-B9F1-31C349F24E42}" type="pres">
      <dgm:prSet presAssocID="{A55261C9-C035-4CA2-BC9F-107C3B620D3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148664-837D-4234-9DF2-0DCDAB34979D}" type="pres">
      <dgm:prSet presAssocID="{2E38F7BF-8007-424D-9EBD-E65018A9B0A4}" presName="composite" presStyleCnt="0"/>
      <dgm:spPr/>
    </dgm:pt>
    <dgm:pt modelId="{76130578-6C83-4FCB-80B3-3885C141203F}" type="pres">
      <dgm:prSet presAssocID="{2E38F7BF-8007-424D-9EBD-E65018A9B0A4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DA582-10A0-47BF-881A-B2A047673D30}" type="pres">
      <dgm:prSet presAssocID="{2E38F7BF-8007-424D-9EBD-E65018A9B0A4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73ABEF-23BB-40DF-A30D-4051FBD0CC4A}" type="presOf" srcId="{D8DACD5D-77CC-453C-B0CD-97AD03319187}" destId="{201DA582-10A0-47BF-881A-B2A047673D30}" srcOrd="0" destOrd="4" presId="urn:microsoft.com/office/officeart/2005/8/layout/chevron2"/>
    <dgm:cxn modelId="{EC7633B7-BF2D-4CCD-A7D6-E55C4724259C}" srcId="{2E38F7BF-8007-424D-9EBD-E65018A9B0A4}" destId="{0E82E56E-A018-4E20-B375-AD1E06646F5F}" srcOrd="2" destOrd="0" parTransId="{C028DB95-B012-4ACE-96B5-3E7F3D8EAAA4}" sibTransId="{0AB260E2-CEEC-4BDA-A0C0-B644223CC5C4}"/>
    <dgm:cxn modelId="{26CD97B4-4950-4FAC-B329-9439CE40AD4D}" srcId="{2E38F7BF-8007-424D-9EBD-E65018A9B0A4}" destId="{D8DACD5D-77CC-453C-B0CD-97AD03319187}" srcOrd="4" destOrd="0" parTransId="{D10DB439-2E84-45DB-A14A-8F6632851305}" sibTransId="{E790EDC0-1A83-48F9-AA79-B5C27F847748}"/>
    <dgm:cxn modelId="{17577132-609C-42C4-9DA5-1957C457884D}" type="presOf" srcId="{0E82E56E-A018-4E20-B375-AD1E06646F5F}" destId="{201DA582-10A0-47BF-881A-B2A047673D30}" srcOrd="0" destOrd="2" presId="urn:microsoft.com/office/officeart/2005/8/layout/chevron2"/>
    <dgm:cxn modelId="{D91E0F7D-5097-4E9B-BD44-922FC63F3F70}" type="presOf" srcId="{34AFFE9A-F0C3-4CD4-982C-FA06DA9ACC4E}" destId="{201DA582-10A0-47BF-881A-B2A047673D30}" srcOrd="0" destOrd="3" presId="urn:microsoft.com/office/officeart/2005/8/layout/chevron2"/>
    <dgm:cxn modelId="{3B3B89F4-A3FF-459C-8FB1-14D1BB467272}" srcId="{2E38F7BF-8007-424D-9EBD-E65018A9B0A4}" destId="{0BFB7844-4C5C-4232-A870-2A4C92AAB410}" srcOrd="0" destOrd="0" parTransId="{CB281162-9CFC-4F00-A956-993318C021F0}" sibTransId="{B71673CB-6385-4E2F-AE66-2D22B77B4AA6}"/>
    <dgm:cxn modelId="{3FED8C35-A2AA-457C-9CBD-372BFB1736EA}" type="presOf" srcId="{0BFB7844-4C5C-4232-A870-2A4C92AAB410}" destId="{201DA582-10A0-47BF-881A-B2A047673D30}" srcOrd="0" destOrd="0" presId="urn:microsoft.com/office/officeart/2005/8/layout/chevron2"/>
    <dgm:cxn modelId="{87603551-4D72-4093-AB24-94EE66A0FAC5}" srcId="{2E38F7BF-8007-424D-9EBD-E65018A9B0A4}" destId="{4B440A5E-F6D5-4280-99DC-47D0693EA095}" srcOrd="1" destOrd="0" parTransId="{06D9599F-818D-4239-948A-4DE24D684A8E}" sibTransId="{C58B6253-BD82-40B6-98C5-7C8C1551ACB7}"/>
    <dgm:cxn modelId="{66233FAA-05BF-48ED-8B14-968C1AA54DE1}" type="presOf" srcId="{2E38F7BF-8007-424D-9EBD-E65018A9B0A4}" destId="{76130578-6C83-4FCB-80B3-3885C141203F}" srcOrd="0" destOrd="0" presId="urn:microsoft.com/office/officeart/2005/8/layout/chevron2"/>
    <dgm:cxn modelId="{ED604EC5-0D08-43A1-9FBF-576840D48838}" type="presOf" srcId="{4B440A5E-F6D5-4280-99DC-47D0693EA095}" destId="{201DA582-10A0-47BF-881A-B2A047673D30}" srcOrd="0" destOrd="1" presId="urn:microsoft.com/office/officeart/2005/8/layout/chevron2"/>
    <dgm:cxn modelId="{E567A69E-29B6-44B9-AB4A-F65CA27AB6EF}" type="presOf" srcId="{A55261C9-C035-4CA2-BC9F-107C3B620D34}" destId="{C533CD05-531C-4DCE-B9F1-31C349F24E42}" srcOrd="0" destOrd="0" presId="urn:microsoft.com/office/officeart/2005/8/layout/chevron2"/>
    <dgm:cxn modelId="{6E501069-E295-4B06-8BCA-5D887E9FDA08}" srcId="{2E38F7BF-8007-424D-9EBD-E65018A9B0A4}" destId="{34AFFE9A-F0C3-4CD4-982C-FA06DA9ACC4E}" srcOrd="3" destOrd="0" parTransId="{68392B1D-905B-41C4-9D05-3B363FCD5669}" sibTransId="{C052B126-7DCA-42F0-BBBC-AA33417EBA5E}"/>
    <dgm:cxn modelId="{6B679F87-10FA-4AE3-BE63-54F304ED6982}" srcId="{A55261C9-C035-4CA2-BC9F-107C3B620D34}" destId="{2E38F7BF-8007-424D-9EBD-E65018A9B0A4}" srcOrd="0" destOrd="0" parTransId="{0DB28F42-A4AE-4555-82BF-A1CABD6DA382}" sibTransId="{52F0B7A3-26A5-48BC-9A58-C24E38600B7A}"/>
    <dgm:cxn modelId="{48C56F81-77C1-41CC-9A67-6A0F7183DEEB}" type="presParOf" srcId="{C533CD05-531C-4DCE-B9F1-31C349F24E42}" destId="{B1148664-837D-4234-9DF2-0DCDAB34979D}" srcOrd="0" destOrd="0" presId="urn:microsoft.com/office/officeart/2005/8/layout/chevron2"/>
    <dgm:cxn modelId="{1F5BF429-B8EC-46FF-8B21-FB8CCBFF86A6}" type="presParOf" srcId="{B1148664-837D-4234-9DF2-0DCDAB34979D}" destId="{76130578-6C83-4FCB-80B3-3885C141203F}" srcOrd="0" destOrd="0" presId="urn:microsoft.com/office/officeart/2005/8/layout/chevron2"/>
    <dgm:cxn modelId="{D1D4A88D-4ACB-4FC6-9AB1-9077ACC16B15}" type="presParOf" srcId="{B1148664-837D-4234-9DF2-0DCDAB34979D}" destId="{201DA582-10A0-47BF-881A-B2A047673D3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7659F-6506-4A51-B9FF-195AA792A476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E65E9-FE30-4997-9C3C-6A4B8262F2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0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E65E9-FE30-4997-9C3C-6A4B8262F21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E65E9-FE30-4997-9C3C-6A4B8262F21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E65E9-FE30-4997-9C3C-6A4B8262F21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93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them course CD and how it works?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E65E9-FE30-4997-9C3C-6A4B8262F21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56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accent6">
                    <a:lumMod val="75000"/>
                  </a:schemeClr>
                </a:solidFill>
              </a:rPr>
              <a:t>How these</a:t>
            </a:r>
            <a:r>
              <a:rPr lang="en-US" b="0" baseline="0" dirty="0" smtClean="0">
                <a:solidFill>
                  <a:schemeClr val="accent6">
                    <a:lumMod val="75000"/>
                  </a:schemeClr>
                </a:solidFill>
              </a:rPr>
              <a:t> two assignments help student teachers address ISTE NETS-T</a:t>
            </a:r>
          </a:p>
          <a:p>
            <a:endParaRPr lang="en-US" b="0" baseline="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0" dirty="0" smtClean="0">
                <a:solidFill>
                  <a:schemeClr val="accent6">
                    <a:lumMod val="75000"/>
                  </a:schemeClr>
                </a:solidFill>
              </a:rPr>
              <a:t>Student Learning and Creativity</a:t>
            </a:r>
          </a:p>
          <a:p>
            <a:pPr lvl="1"/>
            <a:r>
              <a:rPr lang="en-US" b="0" dirty="0" smtClean="0"/>
              <a:t>Design collaborative activities with digital tools in </a:t>
            </a:r>
            <a:r>
              <a:rPr lang="en-US" b="0" dirty="0" smtClean="0">
                <a:solidFill>
                  <a:srgbClr val="0070C0"/>
                </a:solidFill>
              </a:rPr>
              <a:t>Student Multimedia Assignment</a:t>
            </a:r>
          </a:p>
          <a:p>
            <a:r>
              <a:rPr lang="en-US" b="0" dirty="0" smtClean="0">
                <a:solidFill>
                  <a:schemeClr val="accent6">
                    <a:lumMod val="75000"/>
                  </a:schemeClr>
                </a:solidFill>
              </a:rPr>
              <a:t>Digital-Age Learning Experiences and Assessments</a:t>
            </a:r>
          </a:p>
          <a:p>
            <a:pPr lvl="1"/>
            <a:r>
              <a:rPr lang="en-US" b="0" dirty="0" smtClean="0"/>
              <a:t>Research global issues, allow choice in assignments, use technology tools for formative and summative assignments</a:t>
            </a:r>
          </a:p>
          <a:p>
            <a:r>
              <a:rPr lang="en-US" b="0" dirty="0" smtClean="0">
                <a:solidFill>
                  <a:schemeClr val="accent6">
                    <a:lumMod val="75000"/>
                  </a:schemeClr>
                </a:solidFill>
              </a:rPr>
              <a:t>Digital-Age Work and Learning</a:t>
            </a:r>
          </a:p>
          <a:p>
            <a:pPr lvl="1"/>
            <a:r>
              <a:rPr lang="en-US" b="0" dirty="0" smtClean="0"/>
              <a:t>Model use of digital tools in all aspects of teaching (instruction, communication, classroom management), including </a:t>
            </a:r>
            <a:r>
              <a:rPr lang="en-US" b="0" dirty="0" smtClean="0">
                <a:solidFill>
                  <a:srgbClr val="0070C0"/>
                </a:solidFill>
              </a:rPr>
              <a:t>Digital Unit Plan </a:t>
            </a:r>
            <a:r>
              <a:rPr lang="en-US" b="0" dirty="0" smtClean="0"/>
              <a:t>and </a:t>
            </a:r>
            <a:r>
              <a:rPr lang="en-US" b="0" dirty="0" smtClean="0">
                <a:solidFill>
                  <a:srgbClr val="0070C0"/>
                </a:solidFill>
              </a:rPr>
              <a:t>Teacher Site</a:t>
            </a:r>
          </a:p>
          <a:p>
            <a:r>
              <a:rPr lang="en-US" b="0" dirty="0" smtClean="0">
                <a:solidFill>
                  <a:schemeClr val="accent6">
                    <a:lumMod val="75000"/>
                  </a:schemeClr>
                </a:solidFill>
              </a:rPr>
              <a:t>Digital Citizenship and Responsibility</a:t>
            </a:r>
          </a:p>
          <a:p>
            <a:pPr lvl="1"/>
            <a:r>
              <a:rPr lang="en-US" b="0" dirty="0" smtClean="0"/>
              <a:t>Consider issues of copyright, access, student safety, and global information society</a:t>
            </a:r>
          </a:p>
          <a:p>
            <a:r>
              <a:rPr lang="en-US" b="0" dirty="0" smtClean="0">
                <a:solidFill>
                  <a:schemeClr val="accent6">
                    <a:lumMod val="75000"/>
                  </a:schemeClr>
                </a:solidFill>
              </a:rPr>
              <a:t>Professional Growth and Leadership</a:t>
            </a:r>
          </a:p>
          <a:p>
            <a:pPr lvl="1"/>
            <a:r>
              <a:rPr lang="en-US" b="0" dirty="0" smtClean="0"/>
              <a:t>Be a change agent</a:t>
            </a:r>
          </a:p>
          <a:p>
            <a:pPr lvl="1"/>
            <a:endParaRPr lang="en-US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E65E9-FE30-4997-9C3C-6A4B8262F21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942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Three of the tasks requires the candidate to base their responses on the needs of real students they are currently teaching. Task 4 includes an analysis of a videotaped lesson. All four tasks provide information to the candidate about their achievement of the teaching performance expectations.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E65E9-FE30-4997-9C3C-6A4B8262F21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93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Three of the tasks requires the candidate to base their responses on the needs of real students they are currently teaching. Task 4 includes an analysis of a videotaped lesson. </a:t>
            </a:r>
            <a:r>
              <a:rPr lang="en-US" smtClean="0"/>
              <a:t>All four tasks provide information to the candidate about their achievement of the teaching performance expectations.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E65E9-FE30-4997-9C3C-6A4B8262F21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93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D7655-EF7A-4F1E-89E9-EED1BAD0CC6D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F9404-9C04-430D-B938-030CD15EC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iste.org/standards/nets-for-students/nets-for-students-2007-profiles.asp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d.fullerton.edu/adtep/AppInfo/SingleSubject/index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hyperlink" Target="http://app.sliderocket.com/app/FullPlayer.aspx?id=89c16e71-1fb5-4c28-b45c-a00310bd4da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ies.fullerton.edu/course/view.php?id=82" TargetMode="External"/><Relationship Id="rId7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ache-www.intel.com/cd/00/00/44/18/441831_441831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reencast.com/t/SqvfW61LZ" TargetMode="External"/><Relationship Id="rId13" Type="http://schemas.openxmlformats.org/officeDocument/2006/relationships/image" Target="../media/image11.jpg"/><Relationship Id="rId3" Type="http://schemas.openxmlformats.org/officeDocument/2006/relationships/hyperlink" Target="https://sites.google.com/site/stupendoussciproject/home" TargetMode="External"/><Relationship Id="rId7" Type="http://schemas.openxmlformats.org/officeDocument/2006/relationships/hyperlink" Target="https://sites.google.com/a/csu.fullerton.edu/melissaxamathsite/" TargetMode="External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6" Type="http://schemas.openxmlformats.org/officeDocument/2006/relationships/hyperlink" Target="http://304tech.wikispace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es.google.com/a/csu.fullerton.edu/geometry/" TargetMode="External"/><Relationship Id="rId11" Type="http://schemas.openxmlformats.org/officeDocument/2006/relationships/hyperlink" Target="http://screencast-o-matic.com/watch/cXlXb3vuf" TargetMode="External"/><Relationship Id="rId5" Type="http://schemas.openxmlformats.org/officeDocument/2006/relationships/hyperlink" Target="http://www.screencast.com/t/DE0Y1ZgSDnS" TargetMode="External"/><Relationship Id="rId15" Type="http://schemas.openxmlformats.org/officeDocument/2006/relationships/hyperlink" Target="https://sites.google.com/a/fullerton.edu/edsc304/" TargetMode="External"/><Relationship Id="rId10" Type="http://schemas.openxmlformats.org/officeDocument/2006/relationships/hyperlink" Target="https://sites.google.com/a/csu.fullerton.edu/ms-duong-s-site/" TargetMode="External"/><Relationship Id="rId4" Type="http://schemas.openxmlformats.org/officeDocument/2006/relationships/hyperlink" Target="https://sites.google.com/site/stupendousscience/" TargetMode="External"/><Relationship Id="rId9" Type="http://schemas.openxmlformats.org/officeDocument/2006/relationships/hyperlink" Target="https://sites.google.com/a/csu.fullerton.edu/wwii-american-involvement/" TargetMode="External"/><Relationship Id="rId1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askstream.com/pub/default.asp" TargetMode="External"/><Relationship Id="rId3" Type="http://schemas.openxmlformats.org/officeDocument/2006/relationships/hyperlink" Target="http://ed.fullerton.edu/SecEd/TPA/Task1.htm" TargetMode="External"/><Relationship Id="rId7" Type="http://schemas.openxmlformats.org/officeDocument/2006/relationships/hyperlink" Target="http://ed.fullerton.edu/SecEd/TPA/Index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.fullerton.edu/SecEd/TPA/Task4.htm" TargetMode="External"/><Relationship Id="rId5" Type="http://schemas.openxmlformats.org/officeDocument/2006/relationships/hyperlink" Target="http://ed.fullerton.edu/SecEd/TPA/Task3.htm" TargetMode="External"/><Relationship Id="rId4" Type="http://schemas.openxmlformats.org/officeDocument/2006/relationships/hyperlink" Target="http://ed.fullerton.edu/SecEd/TPA/Task2.htm" TargetMode="External"/><Relationship Id="rId9" Type="http://schemas.openxmlformats.org/officeDocument/2006/relationships/image" Target="../media/image1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d.fullerton.edu/SecEd/TPA/TPEs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82000" cy="1470025"/>
          </a:xfrm>
        </p:spPr>
        <p:txBody>
          <a:bodyPr>
            <a:normAutofit fontScale="90000"/>
          </a:bodyPr>
          <a:lstStyle/>
          <a:p>
            <a:r>
              <a:rPr lang="en-US" sz="5300" b="1" dirty="0"/>
              <a:t>Preparing </a:t>
            </a:r>
            <a:r>
              <a:rPr lang="en-US" sz="5300" b="1" dirty="0" smtClean="0"/>
              <a:t>Digital </a:t>
            </a:r>
            <a:r>
              <a:rPr lang="en-US" sz="5300" b="1" dirty="0"/>
              <a:t>Teachers and Teacher </a:t>
            </a:r>
            <a:r>
              <a:rPr lang="en-US" sz="5300" b="1" dirty="0" smtClean="0"/>
              <a:t>Educators:  </a:t>
            </a:r>
            <a:br>
              <a:rPr lang="en-US" sz="5300" b="1" dirty="0" smtClean="0"/>
            </a:br>
            <a:r>
              <a:rPr lang="en-US" sz="4000" b="1" dirty="0" smtClean="0"/>
              <a:t>Integrating </a:t>
            </a:r>
            <a:r>
              <a:rPr lang="en-US" sz="4000" b="1" dirty="0"/>
              <a:t>ICT into Teacher Preparation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200400"/>
            <a:ext cx="6849993" cy="3352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b="1" dirty="0" smtClean="0">
                <a:solidFill>
                  <a:srgbClr val="0070C0"/>
                </a:solidFill>
              </a:rPr>
              <a:t>Presentation for the </a:t>
            </a:r>
            <a:r>
              <a:rPr lang="en-US" sz="2800" b="1" dirty="0">
                <a:solidFill>
                  <a:srgbClr val="0070C0"/>
                </a:solidFill>
              </a:rPr>
              <a:t>International Forum on</a:t>
            </a:r>
          </a:p>
          <a:p>
            <a:pPr>
              <a:spcBef>
                <a:spcPts val="0"/>
              </a:spcBef>
            </a:pPr>
            <a:r>
              <a:rPr lang="en-US" sz="2800" b="1" dirty="0">
                <a:solidFill>
                  <a:srgbClr val="0070C0"/>
                </a:solidFill>
              </a:rPr>
              <a:t>Teacher Education in </a:t>
            </a:r>
            <a:r>
              <a:rPr lang="en-US" sz="2800" b="1" dirty="0" smtClean="0">
                <a:solidFill>
                  <a:srgbClr val="0070C0"/>
                </a:solidFill>
              </a:rPr>
              <a:t>Transformation</a:t>
            </a:r>
            <a:endParaRPr lang="en-US" sz="2800" b="1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800" b="1" dirty="0" smtClean="0">
                <a:solidFill>
                  <a:srgbClr val="0070C0"/>
                </a:solidFill>
              </a:rPr>
              <a:t> Wuhan, China </a:t>
            </a:r>
          </a:p>
          <a:p>
            <a:pPr>
              <a:spcBef>
                <a:spcPts val="0"/>
              </a:spcBef>
            </a:pPr>
            <a:r>
              <a:rPr lang="en-US" sz="2800" b="1" dirty="0" smtClean="0">
                <a:solidFill>
                  <a:srgbClr val="0070C0"/>
                </a:solidFill>
              </a:rPr>
              <a:t>June 2012</a:t>
            </a:r>
            <a:endParaRPr lang="en-US" sz="2800" b="1" dirty="0">
              <a:solidFill>
                <a:srgbClr val="0070C0"/>
              </a:solidFill>
            </a:endParaRPr>
          </a:p>
          <a:p>
            <a:endParaRPr lang="en-US" sz="5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rgbClr val="0070C0"/>
                </a:solidFill>
              </a:rPr>
              <a:t>Victoria B. Costa, Professor 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rgbClr val="0070C0"/>
                </a:solidFill>
              </a:rPr>
              <a:t>Department of Secondary Education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rgbClr val="0070C0"/>
                </a:solidFill>
              </a:rPr>
              <a:t>California State University Fullerton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505" y="5029200"/>
            <a:ext cx="683866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08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448" y="1075269"/>
            <a:ext cx="5338764" cy="481182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29400" y="1411406"/>
            <a:ext cx="2286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200" dirty="0"/>
              <a:t>Teachers use their knowledge of subject matter,</a:t>
            </a:r>
          </a:p>
          <a:p>
            <a:pPr algn="r"/>
            <a:r>
              <a:rPr lang="en-US" sz="2200" dirty="0"/>
              <a:t>teaching and learning, and technology to </a:t>
            </a:r>
            <a:r>
              <a:rPr lang="en-US" sz="2200" b="1" dirty="0"/>
              <a:t>facilitate</a:t>
            </a:r>
          </a:p>
          <a:p>
            <a:pPr algn="r"/>
            <a:r>
              <a:rPr lang="en-US" sz="2200" b="1" dirty="0"/>
              <a:t>experiences that advance student learning,</a:t>
            </a:r>
          </a:p>
          <a:p>
            <a:pPr algn="r"/>
            <a:r>
              <a:rPr lang="en-US" sz="2200" b="1" dirty="0"/>
              <a:t>creativity, and innovation in both face-to-face</a:t>
            </a:r>
          </a:p>
          <a:p>
            <a:pPr algn="r"/>
            <a:r>
              <a:rPr lang="en-US" sz="2200" b="1" dirty="0"/>
              <a:t>and virtual environments</a:t>
            </a:r>
            <a:r>
              <a:rPr lang="en-US" sz="2200" dirty="0"/>
              <a:t>.</a:t>
            </a:r>
          </a:p>
        </p:txBody>
      </p:sp>
      <p:sp>
        <p:nvSpPr>
          <p:cNvPr id="7" name="Oval 6"/>
          <p:cNvSpPr/>
          <p:nvPr/>
        </p:nvSpPr>
        <p:spPr>
          <a:xfrm>
            <a:off x="5675194" y="2777529"/>
            <a:ext cx="1371600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7036" y="1086642"/>
            <a:ext cx="24384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Teachers </a:t>
            </a:r>
            <a:r>
              <a:rPr lang="en-US" sz="2200" b="1" dirty="0"/>
              <a:t>design, develop, and evaluate authentic</a:t>
            </a:r>
          </a:p>
          <a:p>
            <a:r>
              <a:rPr lang="en-US" sz="2200" b="1" dirty="0"/>
              <a:t>learning experiences and assessment incorporating</a:t>
            </a:r>
          </a:p>
          <a:p>
            <a:r>
              <a:rPr lang="en-US" sz="2200" b="1" dirty="0" smtClean="0"/>
              <a:t>contemporary tools and resources </a:t>
            </a:r>
            <a:r>
              <a:rPr lang="en-US" sz="2200" dirty="0" smtClean="0"/>
              <a:t>to maximize content</a:t>
            </a:r>
          </a:p>
          <a:p>
            <a:r>
              <a:rPr lang="en-US" sz="2200" dirty="0" smtClean="0"/>
              <a:t>learning </a:t>
            </a:r>
            <a:r>
              <a:rPr lang="en-US" sz="2200" dirty="0"/>
              <a:t>in context and to develop the knowledge,</a:t>
            </a:r>
          </a:p>
          <a:p>
            <a:r>
              <a:rPr lang="en-US" sz="2200" dirty="0"/>
              <a:t>skills, and attitudes identified in the NETS·S.</a:t>
            </a:r>
          </a:p>
        </p:txBody>
      </p:sp>
      <p:sp>
        <p:nvSpPr>
          <p:cNvPr id="9" name="Oval 8"/>
          <p:cNvSpPr/>
          <p:nvPr/>
        </p:nvSpPr>
        <p:spPr>
          <a:xfrm>
            <a:off x="4591227" y="1278402"/>
            <a:ext cx="1371600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525866" y="1888002"/>
            <a:ext cx="1371600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423616" y="3855764"/>
            <a:ext cx="1371600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419600" y="4419600"/>
            <a:ext cx="1371600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7036" y="5887090"/>
            <a:ext cx="8798364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200" dirty="0"/>
              <a:t>Teachers exhibit knowledge, skills, and </a:t>
            </a:r>
            <a:r>
              <a:rPr lang="en-US" sz="2200" dirty="0" smtClean="0"/>
              <a:t>work processes </a:t>
            </a:r>
            <a:r>
              <a:rPr lang="en-US" sz="2200" dirty="0"/>
              <a:t>representative of an </a:t>
            </a:r>
            <a:r>
              <a:rPr lang="en-US" sz="2200" b="1" dirty="0"/>
              <a:t>innovative </a:t>
            </a:r>
            <a:r>
              <a:rPr lang="en-US" sz="2200" b="1" dirty="0" smtClean="0"/>
              <a:t>professional in </a:t>
            </a:r>
            <a:r>
              <a:rPr lang="en-US" sz="2200" b="1" dirty="0"/>
              <a:t>a global and digital society</a:t>
            </a:r>
            <a:r>
              <a:rPr lang="en-US" sz="2200" dirty="0"/>
              <a:t>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5511" y="1439718"/>
            <a:ext cx="2166689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/>
              <a:t>Teachers understand local and global societal</a:t>
            </a:r>
          </a:p>
          <a:p>
            <a:r>
              <a:rPr lang="en-US" sz="2200" dirty="0"/>
              <a:t>issues and responsibilities in an </a:t>
            </a:r>
            <a:r>
              <a:rPr lang="en-US" sz="2200" b="1" dirty="0"/>
              <a:t>evolving digital</a:t>
            </a:r>
          </a:p>
          <a:p>
            <a:r>
              <a:rPr lang="en-US" sz="2200" b="1" dirty="0"/>
              <a:t>culture </a:t>
            </a:r>
            <a:r>
              <a:rPr lang="en-US" sz="2200" dirty="0"/>
              <a:t>and </a:t>
            </a:r>
            <a:r>
              <a:rPr lang="en-US" sz="2200" b="1" dirty="0"/>
              <a:t>exhibit legal and ethical behavior </a:t>
            </a:r>
            <a:r>
              <a:rPr lang="en-US" sz="2200" dirty="0"/>
              <a:t>in</a:t>
            </a:r>
          </a:p>
          <a:p>
            <a:r>
              <a:rPr lang="en-US" sz="2200" dirty="0"/>
              <a:t>their professional practices.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60994" y="1411406"/>
            <a:ext cx="2707943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200" dirty="0"/>
              <a:t>Teachers </a:t>
            </a:r>
            <a:r>
              <a:rPr lang="en-US" sz="2200" b="1" dirty="0"/>
              <a:t>continuously improve </a:t>
            </a:r>
            <a:r>
              <a:rPr lang="en-US" sz="2200" dirty="0"/>
              <a:t>their professional</a:t>
            </a:r>
          </a:p>
          <a:p>
            <a:pPr algn="r"/>
            <a:r>
              <a:rPr lang="en-US" sz="2200" dirty="0"/>
              <a:t>practice, model lifelong learning</a:t>
            </a:r>
            <a:r>
              <a:rPr lang="en-US" sz="2200" dirty="0" smtClean="0"/>
              <a:t>,    </a:t>
            </a:r>
            <a:r>
              <a:rPr lang="en-US" sz="2200" dirty="0"/>
              <a:t>and exhibit</a:t>
            </a:r>
          </a:p>
          <a:p>
            <a:pPr algn="r"/>
            <a:r>
              <a:rPr lang="en-US" sz="2200" dirty="0"/>
              <a:t>leadership in </a:t>
            </a:r>
            <a:r>
              <a:rPr lang="en-US" sz="2200" dirty="0" smtClean="0"/>
              <a:t>        their </a:t>
            </a:r>
            <a:r>
              <a:rPr lang="en-US" sz="2200" dirty="0"/>
              <a:t>school and professional</a:t>
            </a:r>
          </a:p>
          <a:p>
            <a:pPr algn="r"/>
            <a:r>
              <a:rPr lang="en-US" sz="2200" dirty="0"/>
              <a:t>community by </a:t>
            </a:r>
            <a:r>
              <a:rPr lang="en-US" sz="2200" b="1" dirty="0"/>
              <a:t>promoting and demonstrating</a:t>
            </a:r>
          </a:p>
          <a:p>
            <a:pPr algn="r"/>
            <a:r>
              <a:rPr lang="en-US" sz="2200" b="1" dirty="0"/>
              <a:t>the effective use of digital tools and resources</a:t>
            </a:r>
            <a:r>
              <a:rPr lang="en-US" sz="2200" dirty="0"/>
              <a:t>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20200" cy="1058862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International Society of Technology Education National Education Technology Standards - Teachers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1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animBg="1"/>
      <p:bldP spid="8" grpId="0"/>
      <p:bldP spid="8" grpId="1"/>
      <p:bldP spid="9" grpId="0" animBg="1"/>
      <p:bldP spid="10" grpId="0" animBg="1"/>
      <p:bldP spid="11" grpId="0" animBg="1"/>
      <p:bldP spid="12" grpId="0" animBg="1"/>
      <p:bldP spid="13" grpId="0" animBg="1"/>
      <p:bldP spid="13" grpId="1" animBg="1"/>
      <p:bldP spid="14" grpId="0"/>
      <p:bldP spid="14" grpId="1"/>
      <p:bldP spid="1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25575234"/>
              </p:ext>
            </p:extLst>
          </p:nvPr>
        </p:nvGraphicFramePr>
        <p:xfrm>
          <a:off x="0" y="457200"/>
          <a:ext cx="91440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71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600200"/>
            <a:ext cx="5046260" cy="454818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20200" cy="1058862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International Society of Technology Education National Education Technology Standards - Students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72200" y="1201087"/>
            <a:ext cx="2819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Students demonstrate creative thinking, </a:t>
            </a:r>
            <a:r>
              <a:rPr lang="en-US" dirty="0" smtClean="0"/>
              <a:t>construct knowledge</a:t>
            </a:r>
            <a:r>
              <a:rPr lang="en-US" dirty="0"/>
              <a:t>, and develop innovative products </a:t>
            </a:r>
            <a:r>
              <a:rPr lang="en-US" dirty="0" smtClean="0"/>
              <a:t>and processes </a:t>
            </a:r>
            <a:r>
              <a:rPr lang="en-US" dirty="0"/>
              <a:t>using technology.</a:t>
            </a:r>
          </a:p>
        </p:txBody>
      </p:sp>
      <p:sp>
        <p:nvSpPr>
          <p:cNvPr id="7" name="Rectangle 6"/>
          <p:cNvSpPr/>
          <p:nvPr/>
        </p:nvSpPr>
        <p:spPr>
          <a:xfrm>
            <a:off x="76200" y="1247254"/>
            <a:ext cx="2286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Students use digital media and environments </a:t>
            </a:r>
            <a:r>
              <a:rPr lang="en-US" dirty="0" smtClean="0"/>
              <a:t>to communicate </a:t>
            </a:r>
            <a:r>
              <a:rPr lang="en-US" dirty="0"/>
              <a:t>and work collaboratively, </a:t>
            </a:r>
            <a:r>
              <a:rPr lang="en-US" dirty="0" smtClean="0"/>
              <a:t>including at </a:t>
            </a:r>
            <a:r>
              <a:rPr lang="en-US" dirty="0"/>
              <a:t>a distance, to support individual learning </a:t>
            </a:r>
            <a:r>
              <a:rPr lang="en-US" dirty="0" smtClean="0"/>
              <a:t>and contribute </a:t>
            </a:r>
            <a:r>
              <a:rPr lang="en-US" dirty="0"/>
              <a:t>to the learning of others.</a:t>
            </a:r>
          </a:p>
        </p:txBody>
      </p:sp>
      <p:sp>
        <p:nvSpPr>
          <p:cNvPr id="8" name="Oval 7"/>
          <p:cNvSpPr/>
          <p:nvPr/>
        </p:nvSpPr>
        <p:spPr>
          <a:xfrm>
            <a:off x="2667000" y="2057400"/>
            <a:ext cx="1295400" cy="106680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495800" y="1676400"/>
            <a:ext cx="1295400" cy="106680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8128" y="6162036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Students use critical thinking skills to plan </a:t>
            </a:r>
            <a:r>
              <a:rPr lang="en-US" dirty="0" smtClean="0"/>
              <a:t>and conduct </a:t>
            </a:r>
            <a:r>
              <a:rPr lang="en-US" dirty="0"/>
              <a:t>research, manage projects, solve </a:t>
            </a:r>
            <a:r>
              <a:rPr lang="en-US" dirty="0" smtClean="0"/>
              <a:t>problems, and </a:t>
            </a:r>
            <a:r>
              <a:rPr lang="en-US" dirty="0"/>
              <a:t>make informed decisions using </a:t>
            </a:r>
            <a:r>
              <a:rPr lang="en-US" dirty="0" smtClean="0"/>
              <a:t>appropriate digital </a:t>
            </a:r>
            <a:r>
              <a:rPr lang="en-US" dirty="0"/>
              <a:t>tools and resources.</a:t>
            </a:r>
          </a:p>
        </p:txBody>
      </p:sp>
      <p:sp>
        <p:nvSpPr>
          <p:cNvPr id="13" name="Oval 12"/>
          <p:cNvSpPr/>
          <p:nvPr/>
        </p:nvSpPr>
        <p:spPr>
          <a:xfrm>
            <a:off x="3266932" y="4953000"/>
            <a:ext cx="1295400" cy="106680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0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1" grpId="0" animBg="1"/>
      <p:bldP spid="12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44958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Fullerton Secondary Credential Program</a:t>
            </a:r>
            <a:br>
              <a:rPr lang="en-US" sz="60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Preparing Digital Teachers for 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Secondary (7-12 grade) Schools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62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20200" cy="105886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Fullerton Digital Credential Program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5181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b="1" dirty="0" smtClean="0"/>
              <a:t>WEB 2.0 ADVISEMENT SUPPORT </a:t>
            </a:r>
            <a:r>
              <a:rPr lang="en-US" sz="2000" dirty="0" smtClean="0"/>
              <a:t>- Candidates are advised and supported through Web </a:t>
            </a:r>
            <a:r>
              <a:rPr lang="en-US" sz="2000" dirty="0"/>
              <a:t>2.0 </a:t>
            </a:r>
            <a:r>
              <a:rPr lang="en-US" sz="2000" dirty="0" smtClean="0"/>
              <a:t>tools.</a:t>
            </a:r>
          </a:p>
          <a:p>
            <a:pPr>
              <a:spcBef>
                <a:spcPts val="0"/>
              </a:spcBef>
            </a:pPr>
            <a:r>
              <a:rPr lang="en-US" sz="2800" b="1" dirty="0"/>
              <a:t>DIGITAL COURSEWORK </a:t>
            </a:r>
            <a:r>
              <a:rPr lang="en-US" sz="2400" b="1" dirty="0"/>
              <a:t>– </a:t>
            </a:r>
            <a:r>
              <a:rPr lang="en-US" sz="2000" dirty="0" smtClean="0"/>
              <a:t>Candidates complete courses in traditional, blended, and online delivery modes.  </a:t>
            </a:r>
          </a:p>
          <a:p>
            <a:pPr>
              <a:spcBef>
                <a:spcPts val="0"/>
              </a:spcBef>
            </a:pPr>
            <a:r>
              <a:rPr lang="en-US" sz="2800" b="1" dirty="0"/>
              <a:t>MODELING OF TECHNOLOGY </a:t>
            </a:r>
            <a:r>
              <a:rPr lang="en-US" sz="2000" dirty="0" smtClean="0"/>
              <a:t>- Faculty model multiple strategies for using technology to improve teaching and learning. </a:t>
            </a:r>
          </a:p>
          <a:p>
            <a:pPr>
              <a:spcBef>
                <a:spcPts val="0"/>
              </a:spcBef>
            </a:pPr>
            <a:r>
              <a:rPr lang="en-US" sz="2800" b="1" dirty="0"/>
              <a:t>TECHNOLOGY-RICH FIELDWORK </a:t>
            </a:r>
            <a:r>
              <a:rPr lang="en-US" sz="2000" dirty="0" smtClean="0"/>
              <a:t>- Candidates complete fieldwork in technology-rich settings.</a:t>
            </a:r>
          </a:p>
          <a:p>
            <a:pPr>
              <a:spcBef>
                <a:spcPts val="0"/>
              </a:spcBef>
            </a:pPr>
            <a:r>
              <a:rPr lang="en-US" sz="2800" b="1" dirty="0"/>
              <a:t>DIGITAL ASSESSMENTS </a:t>
            </a:r>
            <a:r>
              <a:rPr lang="en-US" sz="2000" dirty="0" smtClean="0"/>
              <a:t>- Candidates videotape </a:t>
            </a:r>
            <a:r>
              <a:rPr lang="en-US" sz="2000" dirty="0"/>
              <a:t>and evaluate their </a:t>
            </a:r>
            <a:r>
              <a:rPr lang="en-US" sz="2000" dirty="0" smtClean="0"/>
              <a:t>teaching. Assessments are submitted, reviewed, </a:t>
            </a:r>
            <a:r>
              <a:rPr lang="en-US" sz="2000" dirty="0"/>
              <a:t>and stored </a:t>
            </a:r>
            <a:r>
              <a:rPr lang="en-US" sz="2000" dirty="0" smtClean="0"/>
              <a:t>electronically.</a:t>
            </a:r>
          </a:p>
          <a:p>
            <a:pPr>
              <a:spcBef>
                <a:spcPts val="0"/>
              </a:spcBef>
            </a:pPr>
            <a:r>
              <a:rPr lang="en-US" sz="2800" b="1" dirty="0"/>
              <a:t>TECHNOLOGY USED TO SUPPORT K-12 TEACHING </a:t>
            </a:r>
            <a:r>
              <a:rPr lang="en-US" sz="2000" dirty="0" smtClean="0"/>
              <a:t>- Candidates use technology for collection, communication, collaboration, presentation, organization, and interaction.</a:t>
            </a:r>
          </a:p>
          <a:p>
            <a:pPr>
              <a:spcBef>
                <a:spcPts val="0"/>
              </a:spcBef>
            </a:pPr>
            <a:r>
              <a:rPr lang="en-US" sz="2800" b="1" i="1" dirty="0"/>
              <a:t>DIGITAL TEACHING </a:t>
            </a:r>
            <a:r>
              <a:rPr lang="en-US" sz="2000" i="1" dirty="0" smtClean="0"/>
              <a:t>– </a:t>
            </a:r>
            <a:r>
              <a:rPr lang="en-US" sz="2000" i="1" dirty="0"/>
              <a:t>Candidates </a:t>
            </a:r>
            <a:r>
              <a:rPr lang="en-US" sz="2000" i="1" dirty="0" smtClean="0"/>
              <a:t>complete some fieldwork requirements in online setting (coming in 2012-13).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2819400" cy="3809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hlinkClick r:id="rId3"/>
              </a:rPr>
              <a:t>Program Information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Narrated presentation on program overview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20200" cy="105886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Online Advisement Resources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143000"/>
            <a:ext cx="4953000" cy="55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96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/>
          <a:lstStyle/>
          <a:p>
            <a:r>
              <a:rPr lang="en-US" dirty="0" smtClean="0"/>
              <a:t>Fullerton has a </a:t>
            </a:r>
            <a:r>
              <a:rPr lang="en-US" dirty="0"/>
              <a:t>M</a:t>
            </a:r>
            <a:r>
              <a:rPr lang="en-US" dirty="0" smtClean="0"/>
              <a:t>oodle-based                    course management system</a:t>
            </a:r>
          </a:p>
          <a:p>
            <a:r>
              <a:rPr lang="en-US" dirty="0" smtClean="0"/>
              <a:t>Student teachers may complete up to seven (7) credential program courses in online mode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20200" cy="105886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Online Course Delivery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962400"/>
            <a:ext cx="5586412" cy="2500516"/>
          </a:xfrm>
          <a:prstGeom prst="rect">
            <a:avLst/>
          </a:prstGeom>
        </p:spPr>
      </p:pic>
      <p:graphicFrame>
        <p:nvGraphicFramePr>
          <p:cNvPr id="6" name="Object 5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812761"/>
              </p:ext>
            </p:extLst>
          </p:nvPr>
        </p:nvGraphicFramePr>
        <p:xfrm>
          <a:off x="7010400" y="4495800"/>
          <a:ext cx="1295400" cy="1012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Acrobat Document" showAsIcon="1" r:id="rId5" imgW="914400" imgH="714240" progId="AcroExch.Document.7">
                  <p:embed/>
                </p:oleObj>
              </mc:Choice>
              <mc:Fallback>
                <p:oleObj name="Acrobat Document" showAsIcon="1" r:id="rId5" imgW="914400" imgH="71424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10400" y="4495800"/>
                        <a:ext cx="1295400" cy="10120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524000"/>
            <a:ext cx="2815389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81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199" cy="5334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EDSC 304 is foundational course for ICT</a:t>
            </a:r>
          </a:p>
          <a:p>
            <a:pPr lvl="1"/>
            <a:r>
              <a:rPr lang="en-US" dirty="0" smtClean="0"/>
              <a:t>Objective is to learn how to “plan with technology in mind”</a:t>
            </a:r>
          </a:p>
          <a:p>
            <a:pPr lvl="1"/>
            <a:r>
              <a:rPr lang="en-US" dirty="0" smtClean="0"/>
              <a:t>Course text is Intel Essentials (Digital Viewer CD)</a:t>
            </a:r>
          </a:p>
          <a:p>
            <a:r>
              <a:rPr lang="en-US" b="1" dirty="0" smtClean="0"/>
              <a:t>Student teacher candidates:</a:t>
            </a:r>
          </a:p>
          <a:p>
            <a:pPr lvl="1"/>
            <a:r>
              <a:rPr lang="en-US" dirty="0" smtClean="0"/>
              <a:t>Create a teacher site to improve communication with parents</a:t>
            </a:r>
          </a:p>
          <a:p>
            <a:pPr lvl="1"/>
            <a:r>
              <a:rPr lang="en-US" dirty="0" smtClean="0"/>
              <a:t>Create a digital unit plan in which teachers and students use technology to support teaching and learning</a:t>
            </a:r>
          </a:p>
          <a:p>
            <a:pPr lvl="1"/>
            <a:r>
              <a:rPr lang="en-US" dirty="0" smtClean="0"/>
              <a:t>Utilize digital tools and resources to complete course assignments and develop their unit plan</a:t>
            </a:r>
          </a:p>
          <a:p>
            <a:pPr lvl="1"/>
            <a:r>
              <a:rPr lang="en-US" dirty="0" smtClean="0"/>
              <a:t>Demonstrate legal and ethical behavior as they use digital resources</a:t>
            </a:r>
          </a:p>
          <a:p>
            <a:pPr lvl="1"/>
            <a:r>
              <a:rPr lang="en-US" dirty="0" smtClean="0"/>
              <a:t>These skills then are used throughout credential program</a:t>
            </a:r>
          </a:p>
          <a:p>
            <a:pPr lvl="2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4119" y="0"/>
            <a:ext cx="9220200" cy="105886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</a:rPr>
              <a:t>EDSC 304:  Proficiency in Educational Technology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61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Intel Essentials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Goal </a:t>
            </a:r>
            <a:endParaRPr lang="en-US" dirty="0" smtClean="0"/>
          </a:p>
          <a:p>
            <a:r>
              <a:rPr lang="en-US" dirty="0" smtClean="0"/>
              <a:t>Help </a:t>
            </a:r>
            <a:r>
              <a:rPr lang="en-US" dirty="0"/>
              <a:t>teachers discover how to use computer technology to captivate, motivate, </a:t>
            </a:r>
            <a:r>
              <a:rPr lang="en-US" dirty="0" smtClean="0"/>
              <a:t>and move </a:t>
            </a:r>
            <a:r>
              <a:rPr lang="en-US" dirty="0"/>
              <a:t>students toward 21st century learning.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Strategies </a:t>
            </a:r>
            <a:endParaRPr lang="en-US" dirty="0"/>
          </a:p>
          <a:p>
            <a:r>
              <a:rPr lang="en-US" dirty="0" smtClean="0"/>
              <a:t>Focus </a:t>
            </a:r>
            <a:r>
              <a:rPr lang="en-US" dirty="0"/>
              <a:t>on </a:t>
            </a:r>
            <a:r>
              <a:rPr lang="en-US" dirty="0" smtClean="0"/>
              <a:t>ways students/teachers </a:t>
            </a:r>
            <a:r>
              <a:rPr lang="en-US" dirty="0"/>
              <a:t>use technology </a:t>
            </a:r>
            <a:r>
              <a:rPr lang="en-US" dirty="0" smtClean="0"/>
              <a:t>for research</a:t>
            </a:r>
            <a:r>
              <a:rPr lang="en-US" dirty="0"/>
              <a:t>, communication, collaboration, and productivity </a:t>
            </a:r>
            <a:endParaRPr lang="en-US" dirty="0" smtClean="0"/>
          </a:p>
          <a:p>
            <a:r>
              <a:rPr lang="en-US" dirty="0" smtClean="0"/>
              <a:t>Emphasize </a:t>
            </a:r>
            <a:r>
              <a:rPr lang="en-US" dirty="0"/>
              <a:t>hands-on learning </a:t>
            </a:r>
            <a:endParaRPr lang="en-US" dirty="0" smtClean="0"/>
          </a:p>
          <a:p>
            <a:r>
              <a:rPr lang="en-US" dirty="0" smtClean="0"/>
              <a:t>Promote </a:t>
            </a:r>
            <a:r>
              <a:rPr lang="en-US" dirty="0"/>
              <a:t>student-centered learning that encourages self-direction and higher-order thinking </a:t>
            </a:r>
          </a:p>
          <a:p>
            <a:r>
              <a:rPr lang="en-US" dirty="0" smtClean="0"/>
              <a:t>Encourage </a:t>
            </a:r>
            <a:r>
              <a:rPr lang="en-US" dirty="0"/>
              <a:t>teachers to collaborate with colleagues to improve </a:t>
            </a:r>
            <a:r>
              <a:rPr lang="en-US" dirty="0" smtClean="0"/>
              <a:t>instruction</a:t>
            </a:r>
          </a:p>
          <a:p>
            <a:pPr marL="0" indent="0">
              <a:buNone/>
            </a:pPr>
            <a:r>
              <a:rPr lang="en-US" b="1" dirty="0" smtClean="0"/>
              <a:t>Content </a:t>
            </a:r>
            <a:endParaRPr lang="en-US" dirty="0"/>
          </a:p>
          <a:p>
            <a:r>
              <a:rPr lang="en-US" dirty="0"/>
              <a:t>The course addresses an Essential Question: </a:t>
            </a:r>
            <a:r>
              <a:rPr lang="en-US" i="1" dirty="0"/>
              <a:t>How can technology be used most effectively to support and assess student learning? </a:t>
            </a:r>
            <a:endParaRPr lang="en-US" i="1" dirty="0" smtClean="0"/>
          </a:p>
          <a:p>
            <a:r>
              <a:rPr lang="en-US" dirty="0" smtClean="0"/>
              <a:t>Teachers create </a:t>
            </a:r>
            <a:r>
              <a:rPr lang="en-US" dirty="0"/>
              <a:t>a technology-infused, student-centered, standards-based unit. </a:t>
            </a:r>
          </a:p>
        </p:txBody>
      </p:sp>
    </p:spTree>
    <p:extLst>
      <p:ext uri="{BB962C8B-B14F-4D97-AF65-F5344CB8AC3E}">
        <p14:creationId xmlns:p14="http://schemas.microsoft.com/office/powerpoint/2010/main" val="294356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20200" cy="1058862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Sample Digital Unit </a:t>
            </a:r>
            <a:r>
              <a:rPr lang="en-US" b="1" dirty="0" smtClean="0">
                <a:solidFill>
                  <a:schemeClr val="bg1"/>
                </a:solidFill>
              </a:rPr>
              <a:t>Plans/Teacher </a:t>
            </a:r>
            <a:r>
              <a:rPr lang="en-US" b="1" dirty="0" smtClean="0">
                <a:solidFill>
                  <a:schemeClr val="bg1"/>
                </a:solidFill>
              </a:rPr>
              <a:t>Sites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1430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Click here to view videos of </a:t>
            </a:r>
            <a:r>
              <a:rPr lang="en-US" dirty="0" smtClean="0"/>
              <a:t>three</a:t>
            </a:r>
            <a:r>
              <a:rPr lang="en-US" dirty="0" smtClean="0"/>
              <a:t> </a:t>
            </a:r>
            <a:r>
              <a:rPr lang="en-US" dirty="0" smtClean="0"/>
              <a:t>sample Digital Unit Plan/Teacher </a:t>
            </a:r>
            <a:r>
              <a:rPr lang="en-US" dirty="0" smtClean="0"/>
              <a:t>Sites.  The first two were initiated in EDSC 304 so the focus is on the digital resources; the last example was finalized in EDSC 442 so it includes more detail on lesson plans.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21336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Genetics (EDSC 304)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Digital Unit Plan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4"/>
              </a:rPr>
              <a:t>Teacher Site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5"/>
              </a:rPr>
              <a:t>Screencast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71850" y="21336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GeoMEtry</a:t>
            </a:r>
            <a:r>
              <a:rPr lang="en-US" b="1" dirty="0" smtClean="0"/>
              <a:t> (EDSC 304)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6"/>
              </a:rPr>
              <a:t>Digital Unit Plan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7"/>
              </a:rPr>
              <a:t>Teacher Site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8"/>
              </a:rPr>
              <a:t>Screencast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69925" y="214952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World War II (EDSC 442)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9"/>
              </a:rPr>
              <a:t>Digital Unit Plan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10"/>
              </a:rPr>
              <a:t>Teacher Site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11"/>
              </a:rPr>
              <a:t>Screencast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43"/>
          <a:stretch/>
        </p:blipFill>
        <p:spPr>
          <a:xfrm>
            <a:off x="533401" y="3657600"/>
            <a:ext cx="2086970" cy="2247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50" y="3657600"/>
            <a:ext cx="2247900" cy="2247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24"/>
          <a:stretch/>
        </p:blipFill>
        <p:spPr>
          <a:xfrm>
            <a:off x="6183572" y="3657600"/>
            <a:ext cx="2375564" cy="21431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" y="6096000"/>
            <a:ext cx="802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15"/>
              </a:rPr>
              <a:t>Teacher Site and Digital Unit Plan Assignments </a:t>
            </a:r>
            <a:r>
              <a:rPr lang="en-US" dirty="0" smtClean="0"/>
              <a:t>(Google Site)</a:t>
            </a:r>
          </a:p>
          <a:p>
            <a:pPr algn="ctr"/>
            <a:r>
              <a:rPr lang="en-US" dirty="0" smtClean="0">
                <a:hlinkClick r:id="rId16"/>
              </a:rPr>
              <a:t>Digital Unit Plan Assignment </a:t>
            </a:r>
            <a:r>
              <a:rPr lang="en-US" dirty="0" smtClean="0"/>
              <a:t>(</a:t>
            </a:r>
            <a:r>
              <a:rPr lang="en-US" dirty="0" err="1" smtClean="0"/>
              <a:t>Wikispaces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45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Logic Model:  </a:t>
            </a:r>
          </a:p>
          <a:p>
            <a:pPr lvl="1"/>
            <a:r>
              <a:rPr lang="en-US" dirty="0" smtClean="0"/>
              <a:t>What should a Digital </a:t>
            </a:r>
            <a:r>
              <a:rPr lang="en-US" dirty="0"/>
              <a:t>T</a:t>
            </a:r>
            <a:r>
              <a:rPr lang="en-US" dirty="0" smtClean="0"/>
              <a:t>eacher </a:t>
            </a:r>
            <a:r>
              <a:rPr lang="en-US" dirty="0"/>
              <a:t>P</a:t>
            </a:r>
            <a:r>
              <a:rPr lang="en-US" dirty="0" smtClean="0"/>
              <a:t>reparation </a:t>
            </a:r>
            <a:r>
              <a:rPr lang="en-US" dirty="0"/>
              <a:t>P</a:t>
            </a:r>
            <a:r>
              <a:rPr lang="en-US" dirty="0" smtClean="0"/>
              <a:t>rogram include and why?</a:t>
            </a:r>
          </a:p>
          <a:p>
            <a:r>
              <a:rPr lang="en-US" b="1" dirty="0" smtClean="0"/>
              <a:t>Example:  </a:t>
            </a:r>
          </a:p>
          <a:p>
            <a:pPr lvl="1"/>
            <a:r>
              <a:rPr lang="en-US" dirty="0" smtClean="0"/>
              <a:t>What does this model look like in practice? </a:t>
            </a:r>
          </a:p>
          <a:p>
            <a:pPr lvl="1"/>
            <a:r>
              <a:rPr lang="en-US" dirty="0" smtClean="0"/>
              <a:t>How might student teacher coursework and fieldwork align with ISTE National Education Technology Standards for Teachers?</a:t>
            </a:r>
          </a:p>
          <a:p>
            <a:r>
              <a:rPr lang="en-US" b="1" dirty="0" smtClean="0"/>
              <a:t>Next Steps:  </a:t>
            </a:r>
          </a:p>
          <a:p>
            <a:pPr lvl="1"/>
            <a:r>
              <a:rPr lang="en-US" dirty="0" smtClean="0"/>
              <a:t>How do </a:t>
            </a:r>
            <a:r>
              <a:rPr lang="en-US" smtClean="0"/>
              <a:t>we transform </a:t>
            </a:r>
            <a:r>
              <a:rPr lang="en-US" dirty="0" smtClean="0"/>
              <a:t>credential programs </a:t>
            </a:r>
            <a:r>
              <a:rPr lang="en-US" dirty="0"/>
              <a:t>to more effectively prepare teachers for ICT –rich learning </a:t>
            </a:r>
            <a:r>
              <a:rPr lang="en-US" dirty="0" smtClean="0"/>
              <a:t>environments?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Presentation Agenda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38956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3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Part I:  Teaching Performance Assessment</a:t>
            </a:r>
          </a:p>
          <a:p>
            <a:r>
              <a:rPr lang="en-US" dirty="0" smtClean="0"/>
              <a:t>Four tasks measure </a:t>
            </a:r>
            <a:r>
              <a:rPr lang="en-US" dirty="0"/>
              <a:t>a range of teaching performance expectations. 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Subject-Specific </a:t>
            </a:r>
            <a:r>
              <a:rPr lang="en-US" dirty="0">
                <a:hlinkClick r:id="rId3"/>
              </a:rPr>
              <a:t>Pedagogy Task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Designing Instruction Task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Assessing Learning Task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Culminating Teaching </a:t>
            </a:r>
            <a:r>
              <a:rPr lang="en-US" dirty="0" smtClean="0">
                <a:hlinkClick r:id="rId6"/>
              </a:rPr>
              <a:t>Experience Task</a:t>
            </a:r>
            <a:endParaRPr lang="en-US" dirty="0" smtClean="0"/>
          </a:p>
          <a:p>
            <a:r>
              <a:rPr lang="en-US" dirty="0"/>
              <a:t>Candidates submit narrative responses to </a:t>
            </a:r>
            <a:r>
              <a:rPr lang="en-US" dirty="0">
                <a:hlinkClick r:id="rId7"/>
              </a:rPr>
              <a:t>Teaching Performance Assessment </a:t>
            </a:r>
            <a:r>
              <a:rPr lang="en-US" dirty="0"/>
              <a:t>via Task Stream</a:t>
            </a:r>
          </a:p>
          <a:p>
            <a:pPr lvl="1"/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20200" cy="105886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Online Candidate Evaluation System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TaskStream - Advancing Educational Excellenc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638800"/>
            <a:ext cx="256032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16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543800" cy="4724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Part II:  Assessment by Supervisors/Master Teachers</a:t>
            </a:r>
          </a:p>
          <a:p>
            <a:r>
              <a:rPr lang="en-US" dirty="0" smtClean="0"/>
              <a:t>Candidates are also evaluated by their University Supervisor and Master Teachers</a:t>
            </a:r>
          </a:p>
          <a:p>
            <a:r>
              <a:rPr lang="en-US" dirty="0" smtClean="0"/>
              <a:t>These evaluations are submitted and stored electronically.</a:t>
            </a:r>
          </a:p>
          <a:p>
            <a:r>
              <a:rPr lang="en-US" dirty="0" smtClean="0"/>
              <a:t>Evaluations are based on the </a:t>
            </a:r>
            <a:r>
              <a:rPr lang="en-US" dirty="0" smtClean="0">
                <a:hlinkClick r:id="rId3"/>
              </a:rPr>
              <a:t>Teaching Performance Expectations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9220200" cy="105886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Online Candidate Evaluation System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99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44958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First Steps to Transforming Credential Programs</a:t>
            </a:r>
            <a:endParaRPr 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3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t3.gstatic.com/images?q=tbn:ANd9GcRxGeeaJhsXRC6PPJTSRrsVxRpf5Ly2a2QSeuQlYyOueVY5vyOis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676400"/>
            <a:ext cx="1580419" cy="61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07975" y="1752600"/>
            <a:ext cx="8380863" cy="4876800"/>
          </a:xfrm>
        </p:spPr>
        <p:txBody>
          <a:bodyPr>
            <a:normAutofit fontScale="92500"/>
          </a:bodyPr>
          <a:lstStyle/>
          <a:p>
            <a:r>
              <a:rPr lang="en-US" dirty="0"/>
              <a:t>Encourage administrators to meet ISTE </a:t>
            </a:r>
            <a:r>
              <a:rPr lang="en-US" dirty="0" smtClean="0"/>
              <a:t>NETS-A.</a:t>
            </a:r>
            <a:endParaRPr lang="en-US" dirty="0"/>
          </a:p>
          <a:p>
            <a:r>
              <a:rPr lang="en-US" dirty="0" smtClean="0"/>
              <a:t>Equip faculty with laptops or </a:t>
            </a:r>
            <a:r>
              <a:rPr lang="en-US" dirty="0" err="1" smtClean="0"/>
              <a:t>iPads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Provide critical software for home use (free or low cost).</a:t>
            </a:r>
          </a:p>
          <a:p>
            <a:r>
              <a:rPr lang="en-US" dirty="0" smtClean="0"/>
              <a:t>Offer incentives for online and blended online delivery of courses.  </a:t>
            </a:r>
          </a:p>
          <a:p>
            <a:r>
              <a:rPr lang="en-US" dirty="0" smtClean="0"/>
              <a:t>Provide rubrics for assessing quality online instruction.</a:t>
            </a:r>
          </a:p>
          <a:p>
            <a:r>
              <a:rPr lang="en-US" dirty="0" smtClean="0"/>
              <a:t>Provide a strong course management system.</a:t>
            </a:r>
          </a:p>
          <a:p>
            <a:r>
              <a:rPr lang="en-US" dirty="0" smtClean="0"/>
              <a:t>Develop policy statements on effective online instruction, online course syllabus requirements, and faculty work obligations for online/hybrid online classes.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Enhance University Administration and Environment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AutoShape 2" descr="Access Titanium Cours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Access Titanium Cours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357" y="4544186"/>
            <a:ext cx="1815823" cy="490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Enhance Digital Credential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Program Environment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VikkiC\AppData\Local\Microsoft\Windows\Temporary Internet Files\Content.IE5\OGY311L8\MP90042259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3314208" cy="220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04800" y="3961209"/>
            <a:ext cx="83820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Provide rich digital resources easy access to program information, application, and requirements.</a:t>
            </a:r>
          </a:p>
          <a:p>
            <a:r>
              <a:rPr lang="en-US" dirty="0" smtClean="0"/>
              <a:t>Favor technology-rich student teaching placements.</a:t>
            </a:r>
          </a:p>
          <a:p>
            <a:r>
              <a:rPr lang="en-US" dirty="0" smtClean="0"/>
              <a:t>Require teacher candidates to have laptops; provide check-out service for projectors.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06308" y="1752600"/>
            <a:ext cx="52328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Equip supervisors </a:t>
            </a:r>
            <a:r>
              <a:rPr lang="en-US" sz="2800" dirty="0"/>
              <a:t>with a </a:t>
            </a:r>
            <a:r>
              <a:rPr lang="en-US" sz="2800" dirty="0" smtClean="0"/>
              <a:t>laptop to monitor/collect </a:t>
            </a:r>
            <a:r>
              <a:rPr lang="en-US" sz="2800" dirty="0"/>
              <a:t>observations and evaluations via digital communication and assessment tools.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8077200" cy="26669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Encourage faculty to meet ISTE NETS-Teachers.</a:t>
            </a:r>
          </a:p>
          <a:p>
            <a:r>
              <a:rPr lang="en-US" dirty="0" smtClean="0"/>
              <a:t>Increase effective use of campus resources (applications, survey tools, email tools, faculty development) by faculty and administrators.</a:t>
            </a:r>
          </a:p>
          <a:p>
            <a:r>
              <a:rPr lang="en-US" dirty="0"/>
              <a:t>Provide robust training in digital </a:t>
            </a:r>
            <a:r>
              <a:rPr lang="en-US" dirty="0" smtClean="0"/>
              <a:t>tools.</a:t>
            </a:r>
          </a:p>
          <a:p>
            <a:r>
              <a:rPr lang="en-US" dirty="0" smtClean="0"/>
              <a:t>Allocate time for technology tips and training at department meetings and college retreats.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Enhance Faculty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Technology Tools and Skills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507" y="4453193"/>
            <a:ext cx="3352800" cy="2235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70764" y="4278638"/>
            <a:ext cx="4572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600" dirty="0"/>
              <a:t>Give digital swag (presentation remotes, memory sticks, </a:t>
            </a:r>
            <a:r>
              <a:rPr lang="en-US" sz="2600" dirty="0" err="1"/>
              <a:t>iPads</a:t>
            </a:r>
            <a:r>
              <a:rPr lang="en-US" sz="2600" dirty="0"/>
              <a:t>, </a:t>
            </a:r>
            <a:r>
              <a:rPr lang="en-US" sz="2600" dirty="0" err="1"/>
              <a:t>iTouches</a:t>
            </a:r>
            <a:r>
              <a:rPr lang="en-US" sz="2600" dirty="0"/>
              <a:t>, Flip Cameras, iTunes cards, laptops).</a:t>
            </a:r>
          </a:p>
        </p:txBody>
      </p:sp>
    </p:spTree>
    <p:extLst>
      <p:ext uri="{BB962C8B-B14F-4D97-AF65-F5344CB8AC3E}">
        <p14:creationId xmlns:p14="http://schemas.microsoft.com/office/powerpoint/2010/main" val="417931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Enhance Digital Learning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31800" y="1524001"/>
            <a:ext cx="8281844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Deliver 10-25% of your methods/student teaching seminar courses online.</a:t>
            </a:r>
          </a:p>
          <a:p>
            <a:r>
              <a:rPr lang="en-US" dirty="0" smtClean="0"/>
              <a:t>Utilize digital content.</a:t>
            </a:r>
          </a:p>
          <a:p>
            <a:r>
              <a:rPr lang="en-US" dirty="0" smtClean="0"/>
              <a:t>Model the instructional use of </a:t>
            </a:r>
            <a:r>
              <a:rPr lang="en-US" dirty="0"/>
              <a:t> </a:t>
            </a:r>
            <a:r>
              <a:rPr lang="en-US" dirty="0" smtClean="0"/>
              <a:t>                                      digital technologies.  </a:t>
            </a:r>
          </a:p>
          <a:p>
            <a:pPr lvl="1"/>
            <a:r>
              <a:rPr lang="en-US" dirty="0" smtClean="0"/>
              <a:t>Use Web-based multimedia/presentation/ communication/ collaboration tools.  </a:t>
            </a:r>
          </a:p>
          <a:p>
            <a:pPr lvl="1"/>
            <a:r>
              <a:rPr lang="en-US" dirty="0" smtClean="0"/>
              <a:t>Use Mobile phone strategies.</a:t>
            </a:r>
          </a:p>
          <a:p>
            <a:r>
              <a:rPr lang="en-US" dirty="0"/>
              <a:t>Require students to use digital tools to </a:t>
            </a:r>
            <a:r>
              <a:rPr lang="en-US" dirty="0" smtClean="0"/>
              <a:t>demonstrate learning.</a:t>
            </a:r>
          </a:p>
          <a:p>
            <a:r>
              <a:rPr lang="en-US" sz="2900" dirty="0" smtClean="0"/>
              <a:t>Prepare candidates to be digital teachers and to meet both ISTE NETS-T and NETS-S.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981200"/>
            <a:ext cx="2338244" cy="155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2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44958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LOGIC MODEL</a:t>
            </a:r>
            <a:br>
              <a:rPr lang="en-US" sz="60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For Program Design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3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81316" y="3296986"/>
            <a:ext cx="4648200" cy="21336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66716" y="2272504"/>
            <a:ext cx="4648200" cy="216401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62316" y="4464510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</a:rPr>
              <a:t>K-12 </a:t>
            </a:r>
            <a:r>
              <a:rPr lang="en-US" sz="2000" b="1" dirty="0" smtClean="0">
                <a:solidFill>
                  <a:schemeClr val="bg1"/>
                </a:solidFill>
              </a:rPr>
              <a:t>policy, environment, and </a:t>
            </a:r>
            <a:r>
              <a:rPr lang="en-US" sz="2000" b="1" dirty="0" err="1" smtClean="0">
                <a:solidFill>
                  <a:schemeClr val="bg1"/>
                </a:solidFill>
              </a:rPr>
              <a:t>inservice</a:t>
            </a:r>
            <a:r>
              <a:rPr lang="en-US" sz="2000" b="1" dirty="0" smtClean="0">
                <a:solidFill>
                  <a:schemeClr val="bg1"/>
                </a:solidFill>
              </a:rPr>
              <a:t>  teachers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987804398"/>
              </p:ext>
            </p:extLst>
          </p:nvPr>
        </p:nvGraphicFramePr>
        <p:xfrm>
          <a:off x="1500116" y="179838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44221" y="2770327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University policy and environment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Logic Model (1): Preparing Digital Teachers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5854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Teacher Education</a:t>
            </a:r>
          </a:p>
          <a:p>
            <a:pPr lvl="1"/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</a:rPr>
              <a:t>Accreditation:  National Council on the Accreditation of Teacher Education</a:t>
            </a:r>
          </a:p>
          <a:p>
            <a:pPr lvl="2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National Standards for Teacher Education Programs</a:t>
            </a:r>
          </a:p>
          <a:p>
            <a:pPr lvl="2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(National Education Technology Standards)</a:t>
            </a:r>
          </a:p>
          <a:p>
            <a:pPr lvl="2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(National Board for Professional Teaching Standards)</a:t>
            </a:r>
          </a:p>
          <a:p>
            <a:pPr lvl="2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(standards from professional subject matter organizations)</a:t>
            </a:r>
          </a:p>
          <a:p>
            <a:pPr lvl="1"/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Accreditation:  California Commission on Teacher Credentialing</a:t>
            </a:r>
          </a:p>
          <a:p>
            <a:pPr lvl="2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California Standards for Teacher Education Programs</a:t>
            </a:r>
          </a:p>
          <a:p>
            <a:pPr lvl="2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Teaching Performance Expectations for Teacher Candidates</a:t>
            </a:r>
          </a:p>
          <a:p>
            <a:pPr lvl="2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(California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Standards for Teaching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Profession)</a:t>
            </a:r>
          </a:p>
          <a:p>
            <a:r>
              <a:rPr lang="en-US" b="1" dirty="0" smtClean="0"/>
              <a:t>University </a:t>
            </a:r>
          </a:p>
          <a:p>
            <a:pPr lvl="1"/>
            <a:r>
              <a:rPr lang="en-US" i="1" dirty="0" smtClean="0"/>
              <a:t>Accreditation: </a:t>
            </a:r>
            <a:r>
              <a:rPr lang="en-US" dirty="0" smtClean="0"/>
              <a:t>Western Association of Schools and Colleges </a:t>
            </a:r>
          </a:p>
          <a:p>
            <a:pPr lvl="1"/>
            <a:r>
              <a:rPr lang="en-US" dirty="0" smtClean="0"/>
              <a:t>University Policy Statements</a:t>
            </a:r>
          </a:p>
          <a:p>
            <a:pPr lvl="2"/>
            <a:r>
              <a:rPr lang="en-US" dirty="0" smtClean="0"/>
              <a:t>Curriculum policies for traditional, blended, and online courses</a:t>
            </a:r>
          </a:p>
          <a:p>
            <a:pPr lvl="1"/>
            <a:r>
              <a:rPr lang="en-US" dirty="0" smtClean="0"/>
              <a:t>Available digital resources and policies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University Environment and Policies</a:t>
            </a:r>
          </a:p>
          <a:p>
            <a:pPr algn="ctr"/>
            <a:r>
              <a:rPr lang="en-US" sz="3600" b="1" dirty="0" smtClean="0"/>
              <a:t>for Preparing Digital Teachers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5862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1328632"/>
              </p:ext>
            </p:extLst>
          </p:nvPr>
        </p:nvGraphicFramePr>
        <p:xfrm>
          <a:off x="0" y="457200"/>
          <a:ext cx="91440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Logic Model (2): Preparing Digital Teachers</a:t>
            </a:r>
            <a:endParaRPr lang="en-US" sz="3600" b="1" dirty="0"/>
          </a:p>
        </p:txBody>
      </p:sp>
      <p:pic>
        <p:nvPicPr>
          <p:cNvPr id="4" name="Picture 3" descr="csuf-logo-horiz-4c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24000" y="6031921"/>
            <a:ext cx="2362200" cy="82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40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83965485"/>
              </p:ext>
            </p:extLst>
          </p:nvPr>
        </p:nvGraphicFramePr>
        <p:xfrm>
          <a:off x="0" y="457200"/>
          <a:ext cx="91440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329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041487"/>
            <a:ext cx="6002672" cy="54102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1086643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smtClean="0">
                <a:solidFill>
                  <a:schemeClr val="bg1"/>
                </a:solidFill>
              </a:rPr>
              <a:t>International Society of Technology Education</a:t>
            </a:r>
          </a:p>
          <a:p>
            <a:r>
              <a:rPr lang="en-US" sz="2600" b="1" dirty="0" smtClean="0">
                <a:solidFill>
                  <a:schemeClr val="bg1"/>
                </a:solidFill>
              </a:rPr>
              <a:t>National Educational Technology Standards for Administrators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91200" y="1219200"/>
            <a:ext cx="30689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I</a:t>
            </a:r>
            <a:r>
              <a:rPr lang="en-US" dirty="0" smtClean="0"/>
              <a:t>nspire </a:t>
            </a:r>
            <a:r>
              <a:rPr lang="en-US" dirty="0"/>
              <a:t>and </a:t>
            </a:r>
            <a:r>
              <a:rPr lang="en-US" dirty="0" smtClean="0"/>
              <a:t>lead development </a:t>
            </a:r>
            <a:r>
              <a:rPr lang="en-US" dirty="0"/>
              <a:t>and implementation of a </a:t>
            </a:r>
            <a:r>
              <a:rPr lang="en-US" b="1" dirty="0"/>
              <a:t>shared </a:t>
            </a:r>
            <a:r>
              <a:rPr lang="en-US" b="1" dirty="0" smtClean="0"/>
              <a:t>vision </a:t>
            </a:r>
            <a:r>
              <a:rPr lang="en-US" dirty="0" smtClean="0"/>
              <a:t>for comprehensive </a:t>
            </a:r>
            <a:r>
              <a:rPr lang="en-US" dirty="0"/>
              <a:t>integration </a:t>
            </a:r>
            <a:r>
              <a:rPr lang="en-US" dirty="0" smtClean="0"/>
              <a:t>   of technology.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7186" y="1163598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reate</a:t>
            </a:r>
            <a:r>
              <a:rPr lang="en-US" dirty="0"/>
              <a:t>, promote, </a:t>
            </a:r>
            <a:r>
              <a:rPr lang="en-US" dirty="0" smtClean="0"/>
              <a:t>and sustain </a:t>
            </a:r>
            <a:r>
              <a:rPr lang="en-US" dirty="0"/>
              <a:t>a dynamic, </a:t>
            </a:r>
            <a:r>
              <a:rPr lang="en-US" b="1" dirty="0"/>
              <a:t>digital-age learning </a:t>
            </a:r>
            <a:r>
              <a:rPr lang="en-US" b="1" dirty="0" smtClean="0"/>
              <a:t>culture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67186" y="3352800"/>
            <a:ext cx="228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romote </a:t>
            </a:r>
            <a:r>
              <a:rPr lang="en-US" dirty="0"/>
              <a:t>an environment</a:t>
            </a:r>
          </a:p>
          <a:p>
            <a:r>
              <a:rPr lang="en-US" dirty="0"/>
              <a:t>of </a:t>
            </a:r>
            <a:r>
              <a:rPr lang="en-US" b="1" dirty="0"/>
              <a:t>professional </a:t>
            </a:r>
            <a:r>
              <a:rPr lang="en-US" b="1" dirty="0" smtClean="0"/>
              <a:t>practice </a:t>
            </a:r>
            <a:r>
              <a:rPr lang="en-US" dirty="0" smtClean="0"/>
              <a:t>that</a:t>
            </a:r>
            <a:endParaRPr lang="en-US" dirty="0"/>
          </a:p>
          <a:p>
            <a:r>
              <a:rPr lang="en-US" dirty="0"/>
              <a:t>empowers </a:t>
            </a:r>
            <a:r>
              <a:rPr lang="en-US" dirty="0" smtClean="0"/>
              <a:t>    educators </a:t>
            </a:r>
            <a:r>
              <a:rPr lang="en-US" dirty="0"/>
              <a:t>to </a:t>
            </a:r>
            <a:r>
              <a:rPr lang="en-US" dirty="0" smtClean="0"/>
              <a:t>       infuse digital          tools and resources</a:t>
            </a:r>
            <a:r>
              <a:rPr lang="en-US" dirty="0"/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3900" y="6096000"/>
            <a:ext cx="7696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rovide </a:t>
            </a:r>
            <a:r>
              <a:rPr lang="en-US" dirty="0"/>
              <a:t>digital </a:t>
            </a:r>
            <a:r>
              <a:rPr lang="en-US" dirty="0" smtClean="0"/>
              <a:t>age leadership </a:t>
            </a:r>
            <a:r>
              <a:rPr lang="en-US" dirty="0"/>
              <a:t>and management to </a:t>
            </a:r>
            <a:r>
              <a:rPr lang="en-US" b="1" dirty="0" smtClean="0"/>
              <a:t>continuously improve </a:t>
            </a:r>
            <a:r>
              <a:rPr lang="en-US" dirty="0"/>
              <a:t>the organization through the </a:t>
            </a:r>
            <a:r>
              <a:rPr lang="en-US" dirty="0" smtClean="0"/>
              <a:t>effective use </a:t>
            </a:r>
            <a:r>
              <a:rPr lang="en-US" dirty="0"/>
              <a:t>of information and technology resources.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23495" y="2967629"/>
            <a:ext cx="17525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/>
              <a:t>M</a:t>
            </a:r>
            <a:r>
              <a:rPr lang="en-US" b="1" dirty="0" smtClean="0"/>
              <a:t>odel </a:t>
            </a:r>
            <a:r>
              <a:rPr lang="en-US" b="1" dirty="0"/>
              <a:t>and facilitate</a:t>
            </a:r>
          </a:p>
          <a:p>
            <a:pPr algn="r"/>
            <a:r>
              <a:rPr lang="en-US" dirty="0"/>
              <a:t>understanding of </a:t>
            </a:r>
            <a:r>
              <a:rPr lang="en-US" dirty="0" smtClean="0"/>
              <a:t>social, ethical and legal issues </a:t>
            </a:r>
            <a:r>
              <a:rPr lang="en-US" dirty="0"/>
              <a:t>and</a:t>
            </a:r>
          </a:p>
          <a:p>
            <a:pPr algn="r"/>
            <a:r>
              <a:rPr lang="en-US" dirty="0"/>
              <a:t>responsibilities related to an evolving digital culture.</a:t>
            </a:r>
          </a:p>
        </p:txBody>
      </p:sp>
      <p:sp>
        <p:nvSpPr>
          <p:cNvPr id="12" name="Oval 11"/>
          <p:cNvSpPr/>
          <p:nvPr/>
        </p:nvSpPr>
        <p:spPr>
          <a:xfrm>
            <a:off x="1881686" y="1957864"/>
            <a:ext cx="1632045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1348264"/>
            <a:ext cx="1632045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551727" y="3019187"/>
            <a:ext cx="1632045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038600" y="4876800"/>
            <a:ext cx="1632045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828800" y="4200477"/>
            <a:ext cx="1632045" cy="1219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7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2036512"/>
              </p:ext>
            </p:extLst>
          </p:nvPr>
        </p:nvGraphicFramePr>
        <p:xfrm>
          <a:off x="0" y="457200"/>
          <a:ext cx="91440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120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1857</Words>
  <Application>Microsoft Office PowerPoint</Application>
  <PresentationFormat>On-screen Show (4:3)</PresentationFormat>
  <Paragraphs>220</Paragraphs>
  <Slides>26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Acrobat Document</vt:lpstr>
      <vt:lpstr>Preparing Digital Teachers and Teacher Educators:   Integrating ICT into Teacher Preparation</vt:lpstr>
      <vt:lpstr>PowerPoint Presentation</vt:lpstr>
      <vt:lpstr>LOGIC MODEL For Program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International Society of Technology Education National Education Technology Standards - Teachers</vt:lpstr>
      <vt:lpstr>PowerPoint Presentation</vt:lpstr>
      <vt:lpstr>International Society of Technology Education National Education Technology Standards - Students</vt:lpstr>
      <vt:lpstr>Fullerton Secondary Credential Program Preparing Digital Teachers for  Secondary (7-12 grade) Schools</vt:lpstr>
      <vt:lpstr>Fullerton Digital Credential Program</vt:lpstr>
      <vt:lpstr>Online Advisement Resources</vt:lpstr>
      <vt:lpstr>Online Course Delivery</vt:lpstr>
      <vt:lpstr>PowerPoint Presentation</vt:lpstr>
      <vt:lpstr>Intel Essentials Course</vt:lpstr>
      <vt:lpstr>Sample Digital Unit Plans/Teacher Sites</vt:lpstr>
      <vt:lpstr>Online Candidate Evaluation System</vt:lpstr>
      <vt:lpstr>Online Candidate Evaluation System</vt:lpstr>
      <vt:lpstr>First Steps to Transforming Credential Programs</vt:lpstr>
      <vt:lpstr>Enhance University Administration and Environment</vt:lpstr>
      <vt:lpstr>Enhance Digital Credential  Program Environment</vt:lpstr>
      <vt:lpstr>Enhance Faculty  Technology Tools and Skills</vt:lpstr>
      <vt:lpstr>Enhance Digital Learning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CostaIV</dc:creator>
  <cp:lastModifiedBy>Vikki</cp:lastModifiedBy>
  <cp:revision>118</cp:revision>
  <dcterms:created xsi:type="dcterms:W3CDTF">2011-01-11T01:45:25Z</dcterms:created>
  <dcterms:modified xsi:type="dcterms:W3CDTF">2012-05-19T15:21:21Z</dcterms:modified>
</cp:coreProperties>
</file>